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7" r:id="rId2"/>
    <p:sldId id="267" r:id="rId3"/>
    <p:sldId id="275" r:id="rId4"/>
    <p:sldId id="279" r:id="rId5"/>
    <p:sldId id="280" r:id="rId6"/>
    <p:sldId id="281" r:id="rId7"/>
    <p:sldId id="293" r:id="rId8"/>
    <p:sldId id="294" r:id="rId9"/>
    <p:sldId id="295" r:id="rId10"/>
    <p:sldId id="282" r:id="rId11"/>
    <p:sldId id="296" r:id="rId12"/>
    <p:sldId id="297" r:id="rId13"/>
    <p:sldId id="283" r:id="rId14"/>
    <p:sldId id="298" r:id="rId15"/>
    <p:sldId id="299" r:id="rId16"/>
    <p:sldId id="300" r:id="rId17"/>
    <p:sldId id="284" r:id="rId18"/>
    <p:sldId id="285" r:id="rId19"/>
    <p:sldId id="286" r:id="rId20"/>
    <p:sldId id="303" r:id="rId21"/>
    <p:sldId id="301" r:id="rId22"/>
    <p:sldId id="304" r:id="rId23"/>
    <p:sldId id="302" r:id="rId24"/>
    <p:sldId id="305" r:id="rId25"/>
    <p:sldId id="306" r:id="rId26"/>
    <p:sldId id="307" r:id="rId27"/>
    <p:sldId id="287" r:id="rId28"/>
    <p:sldId id="308" r:id="rId29"/>
    <p:sldId id="288" r:id="rId30"/>
    <p:sldId id="289" r:id="rId31"/>
    <p:sldId id="290" r:id="rId32"/>
    <p:sldId id="309" r:id="rId33"/>
  </p:sldIdLst>
  <p:sldSz cx="12192000" cy="6858000"/>
  <p:notesSz cx="6858000" cy="9144000"/>
  <p:defaultTextStyle>
    <a:defPPr rtl="0"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4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16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o-RO" dirty="0"/>
          </a:p>
        </p:txBody>
      </p:sp>
      <p:sp>
        <p:nvSpPr>
          <p:cNvPr id="3" name="Substituent dată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D52647D-488E-49F2-AC21-3A2DE6BFBDAA}" type="datetime1">
              <a:rPr lang="ro-RO" smtClean="0"/>
              <a:t>17.06.2025</a:t>
            </a:fld>
            <a:endParaRPr lang="ro-RO" dirty="0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o-RO" dirty="0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o-RO" noProof="0" dirty="0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1C0E58-8C08-4D3E-86F1-32323BA98C00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o-RO" noProof="0" dirty="0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o-RO" noProof="0" dirty="0"/>
              <a:t>Clic pentru editare stiluri text Coordonator</a:t>
            </a:r>
          </a:p>
          <a:p>
            <a:pPr lvl="1" rtl="0"/>
            <a:r>
              <a:rPr lang="ro-RO" noProof="0" dirty="0"/>
              <a:t>Al doilea nivel</a:t>
            </a:r>
          </a:p>
          <a:p>
            <a:pPr lvl="2" rtl="0"/>
            <a:r>
              <a:rPr lang="ro-RO" noProof="0" dirty="0"/>
              <a:t>Al treilea nivel</a:t>
            </a:r>
          </a:p>
          <a:p>
            <a:pPr lvl="3" rtl="0"/>
            <a:r>
              <a:rPr lang="ro-RO" noProof="0" dirty="0"/>
              <a:t>Al patrulea nivel</a:t>
            </a:r>
          </a:p>
          <a:p>
            <a:pPr lvl="4" rtl="0"/>
            <a:r>
              <a:rPr lang="ro-RO" noProof="0" dirty="0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o-RO" noProof="0" dirty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o-RO" smtClean="0"/>
              <a:t>1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16095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o-RO" smtClean="0"/>
              <a:t>2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74521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o-RO" smtClean="0"/>
              <a:t>3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66596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EA714-FE11-C23D-2EFE-2F768ECD8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>
            <a:extLst>
              <a:ext uri="{FF2B5EF4-FFF2-40B4-BE49-F238E27FC236}">
                <a16:creationId xmlns:a16="http://schemas.microsoft.com/office/drawing/2014/main" id="{0CE71F85-8597-2EC3-1559-1123EFBC3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>
            <a:extLst>
              <a:ext uri="{FF2B5EF4-FFF2-40B4-BE49-F238E27FC236}">
                <a16:creationId xmlns:a16="http://schemas.microsoft.com/office/drawing/2014/main" id="{A093D967-339C-C9FD-5D30-60FFB2214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B044B49D-4895-D9D2-3FD2-7681B1E2F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o-RO" smtClean="0"/>
              <a:t>16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74341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5BEF7-350C-2044-C780-2B3D94A84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>
            <a:extLst>
              <a:ext uri="{FF2B5EF4-FFF2-40B4-BE49-F238E27FC236}">
                <a16:creationId xmlns:a16="http://schemas.microsoft.com/office/drawing/2014/main" id="{3EC8DADC-6683-F648-533C-55BF41757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>
            <a:extLst>
              <a:ext uri="{FF2B5EF4-FFF2-40B4-BE49-F238E27FC236}">
                <a16:creationId xmlns:a16="http://schemas.microsoft.com/office/drawing/2014/main" id="{DFEA3D51-BA98-A84D-2B6C-DDED01F06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A6ED732F-774C-E3F9-6D05-8F1567797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o-RO" smtClean="0"/>
              <a:t>28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392159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F8D4C-36A5-1B4C-F168-DD1C41054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>
            <a:extLst>
              <a:ext uri="{FF2B5EF4-FFF2-40B4-BE49-F238E27FC236}">
                <a16:creationId xmlns:a16="http://schemas.microsoft.com/office/drawing/2014/main" id="{855F3995-C15A-3E92-4F22-B3E27C48D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>
            <a:extLst>
              <a:ext uri="{FF2B5EF4-FFF2-40B4-BE49-F238E27FC236}">
                <a16:creationId xmlns:a16="http://schemas.microsoft.com/office/drawing/2014/main" id="{2913FED2-1D71-DAED-F704-2709FCEF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85785317-5715-1385-A08B-04E3C1CB7E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o-RO" smtClean="0"/>
              <a:t>32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79392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800" spc="0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ro-RO" noProof="0" dirty="0"/>
          </a:p>
        </p:txBody>
      </p:sp>
      <p:sp>
        <p:nvSpPr>
          <p:cNvPr id="8" name="Dreptunghi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ro-RO" noProof="0" dirty="0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DD5F0A-AB16-4B1B-82E1-FD64CC5C2ADA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 rtlCol="0"/>
          <a:lstStyle/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ro-RO" noProof="0" dirty="0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3D656A-D1C7-4212-842D-C1725796B0F8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ro-RO" noProof="0" dirty="0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4F49CD-C75F-47D1-B9C4-F60107490555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 spc="0" baseline="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Dreptunghi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o-RO" noProof="0" dirty="0"/>
          </a:p>
        </p:txBody>
      </p:sp>
      <p:pic>
        <p:nvPicPr>
          <p:cNvPr id="8" name="Imagin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ro-RO" noProof="0" dirty="0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ro-RO" noProof="0" dirty="0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256DDE-3059-4D61-8B74-B304789B50B4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ro-RO" noProof="0" dirty="0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ro-RO" noProof="0" dirty="0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6D379B-32ED-48B8-BD28-E551DC8A8337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2E3356-4D9E-46CB-84E8-05FDBD71569B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8D4D10-F139-4192-8E78-0513A6443E9F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in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229601" y="2328421"/>
            <a:ext cx="3474720" cy="1786379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ro-RO" noProof="0" dirty="0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Dreptunghi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o-RO" noProof="0" dirty="0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980FCF-9865-4121-9F4F-22C428E7981B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229600" y="2328421"/>
            <a:ext cx="3474720" cy="1786379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ro-RO" noProof="0" dirty="0"/>
          </a:p>
        </p:txBody>
      </p:sp>
      <p:sp>
        <p:nvSpPr>
          <p:cNvPr id="3" name="Substituent imagine 2" descr="Un substituent gol pentru a adăuga o imagine. Faceți clic pe substituent și selectați imaginea pe care doriți s-o adăugați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ro-RO" noProof="0" dirty="0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D3D80C-27F9-46FA-8718-AC738832963B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o-RO" noProof="0" smtClean="0"/>
              <a:t>‹#›</a:t>
            </a:fld>
            <a:endParaRPr lang="ro-RO" noProof="0" dirty="0"/>
          </a:p>
        </p:txBody>
      </p:sp>
      <p:sp>
        <p:nvSpPr>
          <p:cNvPr id="11" name="Dreptunghi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o-RO" noProof="0" dirty="0"/>
              <a:t>Clic pentru editare stil titlu Coordonator</a:t>
            </a:r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o-RO" noProof="0" dirty="0"/>
              <a:t>Clic pentru editare stiluri text Coordonator</a:t>
            </a:r>
          </a:p>
          <a:p>
            <a:pPr lvl="1" rtl="0"/>
            <a:r>
              <a:rPr lang="ro-RO" noProof="0" dirty="0"/>
              <a:t>Al doilea nivel</a:t>
            </a:r>
          </a:p>
          <a:p>
            <a:pPr lvl="2" rtl="0"/>
            <a:r>
              <a:rPr lang="ro-RO" noProof="0" dirty="0"/>
              <a:t>Al treilea nivel</a:t>
            </a:r>
          </a:p>
          <a:p>
            <a:pPr lvl="3" rtl="0"/>
            <a:r>
              <a:rPr lang="ro-RO" noProof="0" dirty="0"/>
              <a:t>Al patrulea nivel</a:t>
            </a:r>
          </a:p>
          <a:p>
            <a:pPr lvl="4" rtl="0"/>
            <a:r>
              <a:rPr lang="ro-RO" noProof="0" dirty="0"/>
              <a:t>Al cincilea nivel</a:t>
            </a: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o-RO" noProof="0" dirty="0"/>
              <a:t>Adăugați un subsol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7538534-E22F-4A91-B232-46BD247B307F}" type="datetime1">
              <a:rPr lang="ro-RO" noProof="0" smtClean="0"/>
              <a:t>17.06.2025</a:t>
            </a:fld>
            <a:endParaRPr lang="ro-RO" noProof="0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o-RO" noProof="0" smtClean="0"/>
              <a:pPr rtl="0"/>
              <a:t>‹#›</a:t>
            </a:fld>
            <a:endParaRPr lang="ro-RO" noProof="0" dirty="0"/>
          </a:p>
        </p:txBody>
      </p:sp>
      <p:sp>
        <p:nvSpPr>
          <p:cNvPr id="8" name="Dreptunghi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204823" y="1415595"/>
            <a:ext cx="10058400" cy="2743200"/>
          </a:xfrm>
        </p:spPr>
        <p:txBody>
          <a:bodyPr rtlCol="0">
            <a:normAutofit/>
          </a:bodyPr>
          <a:lstStyle/>
          <a:p>
            <a:r>
              <a:rPr lang="it-IT" dirty="0"/>
              <a:t>Soluții portabile și performante pentru CND modern</a:t>
            </a:r>
            <a:endParaRPr lang="ro-RO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r" rtl="0"/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endre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Kristof –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kimet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srl</a:t>
            </a:r>
            <a:endParaRPr lang="ro-RO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0C7CAF3-4810-BD30-3C51-77F3A26FA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511" y="6161518"/>
            <a:ext cx="2226722" cy="5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HPX-DR 3543 – </a:t>
            </a:r>
            <a:r>
              <a:rPr dirty="0" err="1"/>
              <a:t>Performanță</a:t>
            </a:r>
            <a:r>
              <a:rPr dirty="0"/>
              <a:t> </a:t>
            </a:r>
            <a:r>
              <a:rPr dirty="0" err="1"/>
              <a:t>în</a:t>
            </a:r>
            <a:r>
              <a:rPr dirty="0"/>
              <a:t> </a:t>
            </a:r>
            <a:r>
              <a:rPr dirty="0" err="1"/>
              <a:t>aplicații</a:t>
            </a:r>
            <a:r>
              <a:rPr dirty="0"/>
              <a:t> </a:t>
            </a:r>
            <a:r>
              <a:rPr dirty="0" err="1"/>
              <a:t>industriale</a:t>
            </a:r>
            <a:r>
              <a:rPr lang="ro-RO" dirty="0"/>
              <a:t> de coroziune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dirty="0"/>
              <a:t>- </a:t>
            </a:r>
            <a:r>
              <a:rPr lang="en-US" dirty="0" err="1"/>
              <a:t>Radiografia</a:t>
            </a:r>
            <a:r>
              <a:rPr lang="en-US" dirty="0"/>
              <a:t> </a:t>
            </a:r>
            <a:r>
              <a:rPr lang="en-US" dirty="0" err="1"/>
              <a:t>industrială</a:t>
            </a:r>
            <a:r>
              <a:rPr lang="en-US" dirty="0"/>
              <a:t> </a:t>
            </a:r>
            <a:r>
              <a:rPr lang="en-US" dirty="0" err="1"/>
              <a:t>reprezintă</a:t>
            </a:r>
            <a:r>
              <a:rPr lang="en-US" dirty="0"/>
              <a:t> o </a:t>
            </a:r>
            <a:r>
              <a:rPr lang="en-US" dirty="0" err="1"/>
              <a:t>soluție</a:t>
            </a:r>
            <a:r>
              <a:rPr lang="en-US" dirty="0"/>
              <a:t> </a:t>
            </a:r>
            <a:r>
              <a:rPr lang="en-US" dirty="0" err="1"/>
              <a:t>rapidă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eficientă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identificarea</a:t>
            </a:r>
            <a:r>
              <a:rPr lang="en-US" dirty="0"/>
              <a:t> </a:t>
            </a:r>
            <a:r>
              <a:rPr lang="en-US" dirty="0" err="1"/>
              <a:t>coroziunii</a:t>
            </a:r>
            <a:r>
              <a:rPr lang="en-US" dirty="0"/>
              <a:t> sub </a:t>
            </a:r>
            <a:r>
              <a:rPr lang="en-US" dirty="0" err="1"/>
              <a:t>izolație</a:t>
            </a:r>
            <a:r>
              <a:rPr lang="en-US" dirty="0"/>
              <a:t> (CUI),</a:t>
            </a:r>
            <a:r>
              <a:rPr lang="ro-RO" dirty="0"/>
              <a:t> </a:t>
            </a:r>
            <a:r>
              <a:rPr lang="en-US" dirty="0" err="1"/>
              <a:t>fără</a:t>
            </a:r>
            <a:r>
              <a:rPr lang="en-US" dirty="0"/>
              <a:t> a fi </a:t>
            </a:r>
            <a:r>
              <a:rPr lang="en-US" dirty="0" err="1"/>
              <a:t>necesară</a:t>
            </a:r>
            <a:r>
              <a:rPr lang="en-US" dirty="0"/>
              <a:t> </a:t>
            </a:r>
            <a:r>
              <a:rPr lang="en-US" dirty="0" err="1"/>
              <a:t>îndepărtarea</a:t>
            </a:r>
            <a:r>
              <a:rPr lang="en-US" dirty="0"/>
              <a:t> </a:t>
            </a:r>
            <a:r>
              <a:rPr lang="en-US" dirty="0" err="1"/>
              <a:t>completă</a:t>
            </a:r>
            <a:r>
              <a:rPr lang="en-US" dirty="0"/>
              <a:t> a </a:t>
            </a:r>
            <a:r>
              <a:rPr lang="en-US" dirty="0" err="1"/>
              <a:t>materialului</a:t>
            </a:r>
            <a:r>
              <a:rPr lang="en-US" dirty="0"/>
              <a:t> </a:t>
            </a:r>
            <a:r>
              <a:rPr lang="en-US" dirty="0" err="1"/>
              <a:t>izolant</a:t>
            </a:r>
            <a:r>
              <a:rPr lang="en-US" dirty="0"/>
              <a:t>. </a:t>
            </a:r>
            <a:r>
              <a:rPr lang="en-US" dirty="0" err="1"/>
              <a:t>Această</a:t>
            </a:r>
            <a:r>
              <a:rPr lang="en-US" dirty="0"/>
              <a:t> </a:t>
            </a:r>
            <a:r>
              <a:rPr lang="en-US" dirty="0" err="1"/>
              <a:t>tehnică</a:t>
            </a:r>
            <a:r>
              <a:rPr lang="en-US" dirty="0"/>
              <a:t>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evaluarea</a:t>
            </a:r>
            <a:r>
              <a:rPr lang="en-US" dirty="0"/>
              <a:t> </a:t>
            </a:r>
            <a:r>
              <a:rPr lang="en-US" dirty="0" err="1"/>
              <a:t>stării</a:t>
            </a:r>
            <a:r>
              <a:rPr lang="en-US" dirty="0"/>
              <a:t> </a:t>
            </a:r>
            <a:r>
              <a:rPr lang="en-US" dirty="0" err="1"/>
              <a:t>conductelor</a:t>
            </a:r>
            <a:r>
              <a:rPr lang="ro-RO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echipamentelor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zone </a:t>
            </a:r>
            <a:r>
              <a:rPr lang="en-US" dirty="0" err="1"/>
              <a:t>greu</a:t>
            </a:r>
            <a:r>
              <a:rPr lang="en-US" dirty="0"/>
              <a:t> </a:t>
            </a:r>
            <a:r>
              <a:rPr lang="en-US" dirty="0" err="1"/>
              <a:t>accesibile</a:t>
            </a:r>
            <a:r>
              <a:rPr lang="en-US" dirty="0"/>
              <a:t>, </a:t>
            </a:r>
            <a:r>
              <a:rPr lang="en-US" dirty="0" err="1"/>
              <a:t>reducând</a:t>
            </a:r>
            <a:r>
              <a:rPr lang="en-US" dirty="0"/>
              <a:t> </a:t>
            </a:r>
            <a:r>
              <a:rPr lang="en-US" dirty="0" err="1"/>
              <a:t>semnificativ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de </a:t>
            </a:r>
            <a:r>
              <a:rPr lang="en-US" dirty="0" err="1"/>
              <a:t>inspecție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costurile</a:t>
            </a:r>
            <a:r>
              <a:rPr lang="en-US" dirty="0"/>
              <a:t> </a:t>
            </a:r>
            <a:r>
              <a:rPr lang="en-US" dirty="0" err="1"/>
              <a:t>asociate</a:t>
            </a:r>
            <a:r>
              <a:rPr lang="en-US" dirty="0"/>
              <a:t> </a:t>
            </a:r>
            <a:r>
              <a:rPr lang="en-US" dirty="0" err="1"/>
              <a:t>opririlor</a:t>
            </a:r>
            <a:r>
              <a:rPr lang="en-US" dirty="0"/>
              <a:t> </a:t>
            </a:r>
            <a:r>
              <a:rPr lang="en-US" dirty="0" err="1"/>
              <a:t>tehnologice</a:t>
            </a:r>
            <a:r>
              <a:rPr lang="en-US" dirty="0"/>
              <a:t>.</a:t>
            </a:r>
          </a:p>
          <a:p>
            <a:r>
              <a:rPr lang="en-US" dirty="0"/>
              <a:t>- Detector digital DR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inspecții</a:t>
            </a:r>
            <a:r>
              <a:rPr lang="en-US" dirty="0"/>
              <a:t> de </a:t>
            </a:r>
            <a:r>
              <a:rPr lang="en-US" dirty="0" err="1"/>
              <a:t>coroziune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măsurători</a:t>
            </a:r>
            <a:r>
              <a:rPr lang="en-US" dirty="0"/>
              <a:t> de </a:t>
            </a:r>
            <a:r>
              <a:rPr lang="en-US" dirty="0" err="1"/>
              <a:t>grosime</a:t>
            </a:r>
            <a:r>
              <a:rPr lang="en-US" dirty="0"/>
              <a:t>.</a:t>
            </a:r>
            <a:endParaRPr dirty="0"/>
          </a:p>
          <a:p>
            <a:r>
              <a:rPr dirty="0"/>
              <a:t>- </a:t>
            </a:r>
            <a:r>
              <a:rPr dirty="0" err="1"/>
              <a:t>Imagini</a:t>
            </a:r>
            <a:r>
              <a:rPr dirty="0"/>
              <a:t> </a:t>
            </a:r>
            <a:r>
              <a:rPr dirty="0" err="1"/>
              <a:t>clare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precise </a:t>
            </a:r>
            <a:r>
              <a:rPr dirty="0" err="1"/>
              <a:t>în</a:t>
            </a:r>
            <a:r>
              <a:rPr dirty="0"/>
              <a:t> </a:t>
            </a:r>
            <a:r>
              <a:rPr dirty="0" err="1"/>
              <a:t>timp</a:t>
            </a:r>
            <a:r>
              <a:rPr dirty="0"/>
              <a:t> real.</a:t>
            </a:r>
          </a:p>
          <a:p>
            <a:r>
              <a:rPr dirty="0"/>
              <a:t>- Se </a:t>
            </a:r>
            <a:r>
              <a:rPr dirty="0" err="1"/>
              <a:t>conectează</a:t>
            </a:r>
            <a:r>
              <a:rPr dirty="0"/>
              <a:t> wireless la software-ul de </a:t>
            </a:r>
            <a:r>
              <a:rPr dirty="0" err="1"/>
              <a:t>analiză</a:t>
            </a:r>
            <a:r>
              <a:rPr dirty="0"/>
              <a:t>.</a:t>
            </a:r>
          </a:p>
          <a:p>
            <a:r>
              <a:rPr dirty="0"/>
              <a:t>- </a:t>
            </a:r>
            <a:r>
              <a:rPr dirty="0" err="1"/>
              <a:t>Excelent</a:t>
            </a:r>
            <a:r>
              <a:rPr dirty="0"/>
              <a:t> </a:t>
            </a:r>
            <a:r>
              <a:rPr dirty="0" err="1"/>
              <a:t>pentru</a:t>
            </a:r>
            <a:r>
              <a:rPr dirty="0"/>
              <a:t> </a:t>
            </a:r>
            <a:r>
              <a:rPr dirty="0" err="1"/>
              <a:t>inspecții</a:t>
            </a:r>
            <a:r>
              <a:rPr dirty="0"/>
              <a:t> pe </a:t>
            </a:r>
            <a:r>
              <a:rPr dirty="0" err="1"/>
              <a:t>teren</a:t>
            </a:r>
            <a:r>
              <a:rPr dirty="0"/>
              <a:t> cu </a:t>
            </a:r>
            <a:r>
              <a:rPr dirty="0" err="1"/>
              <a:t>timpi</a:t>
            </a:r>
            <a:r>
              <a:rPr dirty="0"/>
              <a:t> de </a:t>
            </a:r>
            <a:r>
              <a:rPr dirty="0" err="1"/>
              <a:t>expunere</a:t>
            </a:r>
            <a:r>
              <a:rPr dirty="0"/>
              <a:t> </a:t>
            </a:r>
            <a:r>
              <a:rPr dirty="0" err="1"/>
              <a:t>foarte</a:t>
            </a:r>
            <a:r>
              <a:rPr dirty="0"/>
              <a:t> </a:t>
            </a:r>
            <a:r>
              <a:rPr dirty="0" err="1"/>
              <a:t>scurți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E1A9E-6FE5-6D37-E550-0C2292F06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E223-D665-A304-E85E-8937B536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dirty="0"/>
              <a:t>HPX-</a:t>
            </a:r>
            <a:r>
              <a:rPr lang="ro-RO" dirty="0"/>
              <a:t>DR 3543 – fundamentul evaluării grosimii peretelui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0CE92-CC28-3EF8-6820-0BED6B25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3" y="1828800"/>
            <a:ext cx="5048834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489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4EDA1-BAEB-9A38-D43A-ED8F0D961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451E-F067-D9DD-B0B3-4571BD37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33" y="303363"/>
            <a:ext cx="10354934" cy="611038"/>
          </a:xfrm>
        </p:spPr>
        <p:txBody>
          <a:bodyPr anchor="b">
            <a:normAutofit/>
          </a:bodyPr>
          <a:lstStyle/>
          <a:p>
            <a:r>
              <a:rPr dirty="0"/>
              <a:t>HPX-</a:t>
            </a:r>
            <a:r>
              <a:rPr lang="ro-RO" dirty="0"/>
              <a:t>DR 3543 – eficiență operațională maximă</a:t>
            </a:r>
            <a:endParaRPr dirty="0"/>
          </a:p>
        </p:txBody>
      </p:sp>
      <p:pic>
        <p:nvPicPr>
          <p:cNvPr id="4" name="Picture 3" descr="A person standing next to a pipe&#10;&#10;AI-generated content may be incorrect.">
            <a:extLst>
              <a:ext uri="{FF2B5EF4-FFF2-40B4-BE49-F238E27FC236}">
                <a16:creationId xmlns:a16="http://schemas.microsoft.com/office/drawing/2014/main" id="{0872A16C-1EF3-5665-8F13-65520BC5F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0" y="1035649"/>
            <a:ext cx="3532158" cy="4709544"/>
          </a:xfrm>
          <a:prstGeom prst="rect">
            <a:avLst/>
          </a:prstGeom>
        </p:spPr>
      </p:pic>
      <p:pic>
        <p:nvPicPr>
          <p:cNvPr id="7" name="Picture 6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91D0F886-3AF4-BAB3-8190-F1394C76A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88" y="1708510"/>
            <a:ext cx="4047994" cy="3035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C9370D-017D-03CF-FB5A-876EB8E21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733" y="1035649"/>
            <a:ext cx="3823637" cy="4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88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HPX-ARC – </a:t>
            </a:r>
            <a:r>
              <a:rPr lang="ro-RO" dirty="0"/>
              <a:t>flexibilitatea radiografiei directe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- </a:t>
            </a:r>
            <a:r>
              <a:rPr dirty="0" err="1"/>
              <a:t>Soluție</a:t>
            </a:r>
            <a:r>
              <a:rPr dirty="0"/>
              <a:t> DR </a:t>
            </a:r>
            <a:r>
              <a:rPr lang="ro-RO" dirty="0"/>
              <a:t>flexibilă</a:t>
            </a:r>
            <a:r>
              <a:rPr dirty="0"/>
              <a:t>.</a:t>
            </a:r>
          </a:p>
          <a:p>
            <a:r>
              <a:rPr dirty="0"/>
              <a:t>- </a:t>
            </a:r>
            <a:r>
              <a:rPr dirty="0" err="1"/>
              <a:t>Poate</a:t>
            </a:r>
            <a:r>
              <a:rPr dirty="0"/>
              <a:t> fi </a:t>
            </a:r>
            <a:r>
              <a:rPr dirty="0" err="1"/>
              <a:t>integrată</a:t>
            </a:r>
            <a:r>
              <a:rPr dirty="0"/>
              <a:t> </a:t>
            </a:r>
            <a:r>
              <a:rPr dirty="0" err="1"/>
              <a:t>în</a:t>
            </a:r>
            <a:r>
              <a:rPr dirty="0"/>
              <a:t> </a:t>
            </a:r>
            <a:r>
              <a:rPr dirty="0" err="1"/>
              <a:t>linii</a:t>
            </a:r>
            <a:r>
              <a:rPr dirty="0"/>
              <a:t> de </a:t>
            </a:r>
            <a:r>
              <a:rPr dirty="0" err="1"/>
              <a:t>producție</a:t>
            </a:r>
            <a:r>
              <a:rPr dirty="0"/>
              <a:t>.</a:t>
            </a:r>
          </a:p>
          <a:p>
            <a:r>
              <a:rPr dirty="0"/>
              <a:t>- Reduce </a:t>
            </a:r>
            <a:r>
              <a:rPr dirty="0" err="1"/>
              <a:t>semnificativ</a:t>
            </a:r>
            <a:r>
              <a:rPr dirty="0"/>
              <a:t> </a:t>
            </a:r>
            <a:r>
              <a:rPr dirty="0" err="1"/>
              <a:t>timpul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efortul</a:t>
            </a:r>
            <a:r>
              <a:rPr dirty="0"/>
              <a:t> </a:t>
            </a:r>
            <a:r>
              <a:rPr dirty="0" err="1"/>
              <a:t>operatorului</a:t>
            </a:r>
            <a:r>
              <a:rPr dirty="0"/>
              <a:t>.</a:t>
            </a:r>
          </a:p>
          <a:p>
            <a:r>
              <a:rPr dirty="0"/>
              <a:t>- </a:t>
            </a:r>
            <a:r>
              <a:rPr dirty="0" err="1"/>
              <a:t>Performanță</a:t>
            </a:r>
            <a:r>
              <a:rPr dirty="0"/>
              <a:t> </a:t>
            </a:r>
            <a:r>
              <a:rPr dirty="0" err="1"/>
              <a:t>ridicată</a:t>
            </a:r>
            <a:r>
              <a:rPr dirty="0"/>
              <a:t> </a:t>
            </a:r>
            <a:r>
              <a:rPr dirty="0" err="1"/>
              <a:t>pentru</a:t>
            </a:r>
            <a:r>
              <a:rPr dirty="0"/>
              <a:t> </a:t>
            </a:r>
            <a:r>
              <a:rPr dirty="0" err="1"/>
              <a:t>inspecții</a:t>
            </a:r>
            <a:r>
              <a:rPr dirty="0"/>
              <a:t> repetitive.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19E06-0928-D314-9343-07B01D443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4154-0C14-1584-A332-4F055A5D1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381000"/>
            <a:ext cx="9696451" cy="602411"/>
          </a:xfrm>
        </p:spPr>
        <p:txBody>
          <a:bodyPr anchor="b">
            <a:normAutofit/>
          </a:bodyPr>
          <a:lstStyle/>
          <a:p>
            <a:r>
              <a:rPr dirty="0"/>
              <a:t>HPX-</a:t>
            </a:r>
            <a:r>
              <a:rPr lang="ro-RO" dirty="0"/>
              <a:t>ARC - exemple</a:t>
            </a:r>
            <a:endParaRPr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3EDF3AD-A9E2-19DF-776E-03F9CC29B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83" y="1365849"/>
            <a:ext cx="3352998" cy="2548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3E86B-8B50-58A0-F4D2-0D535B7F6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622" y="1061305"/>
            <a:ext cx="3126228" cy="3157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4E6B0-5DB5-A6B8-458F-49981294B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207" y="2484712"/>
            <a:ext cx="3074638" cy="31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84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BE270-DBAE-B600-97B9-C5D24BF27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C76A0-B937-9074-1417-55C58988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381000"/>
            <a:ext cx="9696451" cy="602411"/>
          </a:xfrm>
        </p:spPr>
        <p:txBody>
          <a:bodyPr anchor="b">
            <a:normAutofit/>
          </a:bodyPr>
          <a:lstStyle/>
          <a:p>
            <a:r>
              <a:rPr dirty="0"/>
              <a:t>HPX-</a:t>
            </a:r>
            <a:r>
              <a:rPr lang="ro-RO" dirty="0"/>
              <a:t>ARC – expunere / imagine digitala</a:t>
            </a:r>
            <a:endParaRPr dirty="0"/>
          </a:p>
        </p:txBody>
      </p:sp>
      <p:pic>
        <p:nvPicPr>
          <p:cNvPr id="4" name="Picture 3" descr="A metal plate on a table&#10;&#10;AI-generated content may be incorrect.">
            <a:extLst>
              <a:ext uri="{FF2B5EF4-FFF2-40B4-BE49-F238E27FC236}">
                <a16:creationId xmlns:a16="http://schemas.microsoft.com/office/drawing/2014/main" id="{61BDBD5A-FA13-93AA-04DE-1D92D32CA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6" y="1084774"/>
            <a:ext cx="3781604" cy="5042138"/>
          </a:xfrm>
          <a:prstGeom prst="rect">
            <a:avLst/>
          </a:prstGeom>
        </p:spPr>
      </p:pic>
      <p:pic>
        <p:nvPicPr>
          <p:cNvPr id="6" name="Picture 5" descr="A close-up of a bone&#10;&#10;AI-generated content may be incorrect.">
            <a:extLst>
              <a:ext uri="{FF2B5EF4-FFF2-40B4-BE49-F238E27FC236}">
                <a16:creationId xmlns:a16="http://schemas.microsoft.com/office/drawing/2014/main" id="{B3CEFDEE-AFDD-67FC-4343-44FA430B1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15" y="1613140"/>
            <a:ext cx="7009976" cy="35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83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E9D5B-CDC7-0830-3F3D-EE59449B8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D3BD1B5-BEE4-BDBF-7304-B4C5274C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it-IT" dirty="0"/>
              <a:t>Analizoare SciAps – Portabilitate și Precizie pentru CND</a:t>
            </a:r>
            <a:endParaRPr lang="es-E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5EB3ABD5-C5F3-493A-6A4C-244A4559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302" y="685801"/>
            <a:ext cx="6395502" cy="470140"/>
          </a:xfrm>
        </p:spPr>
        <p:txBody>
          <a:bodyPr rtlCol="0"/>
          <a:lstStyle/>
          <a:p>
            <a:pPr algn="ctr" rtl="0"/>
            <a:r>
              <a:rPr lang="ro-RO" dirty="0"/>
              <a:t>Familia de produse SciAps SUA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485F3B7-6B30-FC85-AC77-606EE9B57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579" y="6359495"/>
            <a:ext cx="1709487" cy="433839"/>
          </a:xfrm>
          <a:prstGeom prst="rect">
            <a:avLst/>
          </a:prstGeom>
        </p:spPr>
      </p:pic>
      <p:pic>
        <p:nvPicPr>
          <p:cNvPr id="3074" name="Picture 2" descr="SciAps Inc. Launches New Handheld Vis-NIR Analyzer for Mineral Exploration">
            <a:extLst>
              <a:ext uri="{FF2B5EF4-FFF2-40B4-BE49-F238E27FC236}">
                <a16:creationId xmlns:a16="http://schemas.microsoft.com/office/drawing/2014/main" id="{CD17F795-B43D-9DC1-09B8-EC6EF88C6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59" y="4432540"/>
            <a:ext cx="2004204" cy="100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veral cameras with a white background&#10;&#10;AI-generated content may be incorrect.">
            <a:extLst>
              <a:ext uri="{FF2B5EF4-FFF2-40B4-BE49-F238E27FC236}">
                <a16:creationId xmlns:a16="http://schemas.microsoft.com/office/drawing/2014/main" id="{B6B5338D-7EEF-B1F5-B1A3-674F06F037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7" y="2017870"/>
            <a:ext cx="6831785" cy="384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0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Analizoare</a:t>
            </a:r>
            <a:r>
              <a:rPr dirty="0"/>
              <a:t> </a:t>
            </a:r>
            <a:r>
              <a:rPr dirty="0" err="1"/>
              <a:t>SciAps</a:t>
            </a:r>
            <a:r>
              <a:rPr dirty="0"/>
              <a:t> – </a:t>
            </a:r>
            <a:r>
              <a:rPr dirty="0" err="1"/>
              <a:t>Portabilitate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Precizie</a:t>
            </a:r>
            <a:r>
              <a:rPr dirty="0"/>
              <a:t> </a:t>
            </a:r>
            <a:r>
              <a:rPr dirty="0" err="1"/>
              <a:t>pentru</a:t>
            </a:r>
            <a:r>
              <a:rPr dirty="0"/>
              <a:t> CND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- </a:t>
            </a:r>
            <a:r>
              <a:rPr dirty="0" err="1"/>
              <a:t>Soluții</a:t>
            </a:r>
            <a:r>
              <a:rPr dirty="0"/>
              <a:t> </a:t>
            </a:r>
            <a:r>
              <a:rPr dirty="0" err="1"/>
              <a:t>rapide</a:t>
            </a:r>
            <a:r>
              <a:rPr dirty="0"/>
              <a:t> </a:t>
            </a:r>
            <a:r>
              <a:rPr dirty="0" err="1"/>
              <a:t>pentru</a:t>
            </a:r>
            <a:r>
              <a:rPr dirty="0"/>
              <a:t> </a:t>
            </a:r>
            <a:r>
              <a:rPr dirty="0" err="1"/>
              <a:t>identificare</a:t>
            </a:r>
            <a:r>
              <a:rPr dirty="0"/>
              <a:t> </a:t>
            </a:r>
            <a:r>
              <a:rPr dirty="0" err="1"/>
              <a:t>pozitivă</a:t>
            </a:r>
            <a:r>
              <a:rPr dirty="0"/>
              <a:t> a </a:t>
            </a:r>
            <a:r>
              <a:rPr dirty="0" err="1"/>
              <a:t>materialelor</a:t>
            </a:r>
            <a:r>
              <a:rPr dirty="0"/>
              <a:t> (PMI), </a:t>
            </a:r>
            <a:r>
              <a:rPr dirty="0" err="1"/>
              <a:t>sortare</a:t>
            </a:r>
            <a:r>
              <a:rPr dirty="0"/>
              <a:t> </a:t>
            </a:r>
            <a:r>
              <a:rPr dirty="0" err="1"/>
              <a:t>metale</a:t>
            </a:r>
            <a:r>
              <a:rPr dirty="0"/>
              <a:t>, </a:t>
            </a:r>
            <a:r>
              <a:rPr dirty="0" err="1"/>
              <a:t>reutilizare</a:t>
            </a:r>
            <a:r>
              <a:rPr dirty="0"/>
              <a:t> </a:t>
            </a:r>
            <a:r>
              <a:rPr dirty="0" err="1"/>
              <a:t>materiale</a:t>
            </a:r>
            <a:r>
              <a:rPr dirty="0"/>
              <a:t>.</a:t>
            </a:r>
          </a:p>
          <a:p>
            <a:r>
              <a:rPr dirty="0"/>
              <a:t>- </a:t>
            </a:r>
            <a:r>
              <a:rPr dirty="0" err="1"/>
              <a:t>Tehnologii</a:t>
            </a:r>
            <a:r>
              <a:rPr dirty="0"/>
              <a:t>:</a:t>
            </a:r>
          </a:p>
          <a:p>
            <a:r>
              <a:rPr dirty="0"/>
              <a:t>  • XRF (X-ray fluorescence</a:t>
            </a:r>
            <a:r>
              <a:rPr lang="ro-RO" dirty="0"/>
              <a:t>)</a:t>
            </a:r>
            <a:endParaRPr dirty="0"/>
          </a:p>
          <a:p>
            <a:r>
              <a:rPr dirty="0"/>
              <a:t>  • LIBS (Laser Induced Breakdown Spectroscopy)</a:t>
            </a:r>
          </a:p>
          <a:p>
            <a:r>
              <a:rPr dirty="0"/>
              <a:t>- </a:t>
            </a:r>
            <a:r>
              <a:rPr dirty="0" err="1"/>
              <a:t>Compacte</a:t>
            </a:r>
            <a:r>
              <a:rPr dirty="0"/>
              <a:t>, </a:t>
            </a:r>
            <a:r>
              <a:rPr dirty="0" err="1"/>
              <a:t>robuste</a:t>
            </a:r>
            <a:r>
              <a:rPr dirty="0"/>
              <a:t>, </a:t>
            </a:r>
            <a:r>
              <a:rPr dirty="0" err="1"/>
              <a:t>ușor</a:t>
            </a:r>
            <a:r>
              <a:rPr dirty="0"/>
              <a:t> de </a:t>
            </a:r>
            <a:r>
              <a:rPr dirty="0" err="1"/>
              <a:t>folosit</a:t>
            </a:r>
            <a:r>
              <a:rPr dirty="0"/>
              <a:t> </a:t>
            </a:r>
            <a:r>
              <a:rPr dirty="0" err="1"/>
              <a:t>în</a:t>
            </a:r>
            <a:r>
              <a:rPr dirty="0"/>
              <a:t> </a:t>
            </a:r>
            <a:r>
              <a:rPr dirty="0" err="1"/>
              <a:t>teren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Modele</a:t>
            </a:r>
            <a:r>
              <a:rPr dirty="0"/>
              <a:t> </a:t>
            </a:r>
            <a:r>
              <a:rPr dirty="0" err="1"/>
              <a:t>SciAps</a:t>
            </a:r>
            <a:r>
              <a:rPr dirty="0"/>
              <a:t> – </a:t>
            </a:r>
            <a:r>
              <a:rPr dirty="0" err="1"/>
              <a:t>Eficiență</a:t>
            </a:r>
            <a:r>
              <a:rPr dirty="0"/>
              <a:t> </a:t>
            </a:r>
            <a:r>
              <a:rPr dirty="0" err="1"/>
              <a:t>adaptată</a:t>
            </a:r>
            <a:r>
              <a:rPr dirty="0"/>
              <a:t> </a:t>
            </a:r>
            <a:r>
              <a:rPr dirty="0" err="1"/>
              <a:t>aplicației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🔹 XRF</a:t>
            </a:r>
          </a:p>
          <a:p>
            <a:r>
              <a:rPr lang="en-US" dirty="0"/>
              <a:t>- X-200 – </a:t>
            </a:r>
            <a:r>
              <a:rPr lang="en-US" dirty="0" err="1"/>
              <a:t>echipamentul</a:t>
            </a:r>
            <a:r>
              <a:rPr lang="en-US" dirty="0"/>
              <a:t> „de </a:t>
            </a:r>
            <a:r>
              <a:rPr lang="en-US" dirty="0" err="1"/>
              <a:t>încredere</a:t>
            </a:r>
            <a:r>
              <a:rPr lang="en-US" dirty="0"/>
              <a:t>”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aplicații</a:t>
            </a:r>
            <a:r>
              <a:rPr lang="en-US" dirty="0"/>
              <a:t> diverse</a:t>
            </a:r>
          </a:p>
          <a:p>
            <a:r>
              <a:rPr lang="en-US" dirty="0"/>
              <a:t>- X-550 – cel </a:t>
            </a:r>
            <a:r>
              <a:rPr lang="en-US" dirty="0" err="1"/>
              <a:t>mai</a:t>
            </a:r>
            <a:r>
              <a:rPr lang="en-US" dirty="0"/>
              <a:t> rapid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aluminiu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PMI rapid</a:t>
            </a:r>
            <a:endParaRPr lang="ro-RO" dirty="0"/>
          </a:p>
          <a:p>
            <a:r>
              <a:rPr lang="en-US" dirty="0"/>
              <a:t>- X-50 – ideal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șpan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așchii</a:t>
            </a:r>
            <a:endParaRPr lang="en-US" dirty="0"/>
          </a:p>
          <a:p>
            <a:endParaRPr lang="ro-RO" dirty="0"/>
          </a:p>
          <a:p>
            <a:r>
              <a:rPr dirty="0"/>
              <a:t>🔹 LIBS</a:t>
            </a:r>
          </a:p>
          <a:p>
            <a:r>
              <a:rPr dirty="0"/>
              <a:t>- Z-70 – model </a:t>
            </a:r>
            <a:r>
              <a:rPr dirty="0" err="1"/>
              <a:t>versatil</a:t>
            </a:r>
            <a:r>
              <a:rPr lang="ro-RO" dirty="0"/>
              <a:t>, sortare imediată</a:t>
            </a:r>
            <a:endParaRPr dirty="0"/>
          </a:p>
          <a:p>
            <a:r>
              <a:rPr dirty="0"/>
              <a:t>- Z-901 – </a:t>
            </a:r>
            <a:r>
              <a:rPr dirty="0" err="1"/>
              <a:t>pur</a:t>
            </a:r>
            <a:r>
              <a:rPr lang="ro-RO" dirty="0"/>
              <a:t>jare</a:t>
            </a:r>
            <a:r>
              <a:rPr dirty="0"/>
              <a:t> argon, </a:t>
            </a:r>
            <a:r>
              <a:rPr dirty="0" err="1"/>
              <a:t>pentru</a:t>
            </a:r>
            <a:r>
              <a:rPr dirty="0"/>
              <a:t> </a:t>
            </a:r>
            <a:r>
              <a:rPr dirty="0" err="1"/>
              <a:t>precizie</a:t>
            </a:r>
            <a:r>
              <a:rPr dirty="0"/>
              <a:t> </a:t>
            </a:r>
            <a:r>
              <a:rPr dirty="0" err="1"/>
              <a:t>crescută</a:t>
            </a:r>
            <a:r>
              <a:rPr lang="ro-RO" dirty="0"/>
              <a:t>, determină Be sau Li</a:t>
            </a:r>
            <a:endParaRPr dirty="0"/>
          </a:p>
          <a:p>
            <a:r>
              <a:rPr dirty="0"/>
              <a:t>- Z-902 – </a:t>
            </a:r>
            <a:r>
              <a:rPr dirty="0" err="1"/>
              <a:t>măsoară</a:t>
            </a:r>
            <a:r>
              <a:rPr dirty="0"/>
              <a:t> carbon</a:t>
            </a:r>
          </a:p>
          <a:p>
            <a:r>
              <a:rPr dirty="0"/>
              <a:t>- Z-901 </a:t>
            </a:r>
            <a:r>
              <a:rPr dirty="0" err="1"/>
              <a:t>CSi</a:t>
            </a:r>
            <a:r>
              <a:rPr dirty="0"/>
              <a:t> – </a:t>
            </a:r>
            <a:r>
              <a:rPr dirty="0" err="1"/>
              <a:t>optimizat</a:t>
            </a:r>
            <a:r>
              <a:rPr dirty="0"/>
              <a:t> </a:t>
            </a:r>
            <a:r>
              <a:rPr dirty="0" err="1"/>
              <a:t>pentru</a:t>
            </a:r>
            <a:r>
              <a:rPr dirty="0"/>
              <a:t> carbon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siliciu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Aplicații specifice în CND și reciclare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- PMI </a:t>
            </a:r>
            <a:r>
              <a:rPr dirty="0" err="1"/>
              <a:t>în</a:t>
            </a:r>
            <a:r>
              <a:rPr dirty="0"/>
              <a:t> </a:t>
            </a:r>
            <a:r>
              <a:rPr dirty="0" err="1"/>
              <a:t>rafinării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centrale – </a:t>
            </a:r>
            <a:r>
              <a:rPr dirty="0" err="1"/>
              <a:t>evitarea</a:t>
            </a:r>
            <a:r>
              <a:rPr dirty="0"/>
              <a:t> </a:t>
            </a:r>
            <a:r>
              <a:rPr dirty="0" err="1"/>
              <a:t>amestecării</a:t>
            </a:r>
            <a:r>
              <a:rPr dirty="0"/>
              <a:t> </a:t>
            </a:r>
            <a:r>
              <a:rPr dirty="0" err="1"/>
              <a:t>aliajelor</a:t>
            </a:r>
            <a:endParaRPr dirty="0"/>
          </a:p>
          <a:p>
            <a:r>
              <a:rPr dirty="0"/>
              <a:t>- </a:t>
            </a:r>
            <a:r>
              <a:rPr dirty="0" err="1"/>
              <a:t>Sortare</a:t>
            </a:r>
            <a:r>
              <a:rPr dirty="0"/>
              <a:t> </a:t>
            </a:r>
            <a:r>
              <a:rPr dirty="0" err="1"/>
              <a:t>metale</a:t>
            </a:r>
            <a:r>
              <a:rPr dirty="0"/>
              <a:t> </a:t>
            </a:r>
            <a:r>
              <a:rPr dirty="0" err="1"/>
              <a:t>în</a:t>
            </a:r>
            <a:r>
              <a:rPr dirty="0"/>
              <a:t> </a:t>
            </a:r>
            <a:r>
              <a:rPr dirty="0" err="1"/>
              <a:t>reciclare</a:t>
            </a:r>
            <a:r>
              <a:rPr dirty="0"/>
              <a:t> </a:t>
            </a:r>
            <a:r>
              <a:rPr dirty="0" err="1"/>
              <a:t>industrială</a:t>
            </a:r>
            <a:r>
              <a:rPr dirty="0"/>
              <a:t> – </a:t>
            </a:r>
            <a:r>
              <a:rPr dirty="0" err="1"/>
              <a:t>precizie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viteză</a:t>
            </a:r>
            <a:endParaRPr dirty="0"/>
          </a:p>
          <a:p>
            <a:r>
              <a:rPr dirty="0"/>
              <a:t>- </a:t>
            </a:r>
            <a:r>
              <a:rPr dirty="0" err="1"/>
              <a:t>Inspecție</a:t>
            </a:r>
            <a:r>
              <a:rPr dirty="0"/>
              <a:t> </a:t>
            </a:r>
            <a:r>
              <a:rPr dirty="0" err="1"/>
              <a:t>așchii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pulberi</a:t>
            </a:r>
            <a:endParaRPr dirty="0"/>
          </a:p>
          <a:p>
            <a:r>
              <a:rPr dirty="0"/>
              <a:t>- </a:t>
            </a:r>
            <a:r>
              <a:rPr dirty="0" err="1"/>
              <a:t>Detectarea</a:t>
            </a:r>
            <a:r>
              <a:rPr dirty="0"/>
              <a:t> </a:t>
            </a:r>
            <a:r>
              <a:rPr dirty="0" err="1"/>
              <a:t>carbonului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 dirty="0"/>
              <a:t>Soluții portabile și performante pentru CND modern – CON</a:t>
            </a:r>
            <a:r>
              <a:rPr lang="ro-RO" dirty="0"/>
              <a:t>ȚINUT</a:t>
            </a: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es-ES" dirty="0"/>
              <a:t>Radiografie digitală – Rapidă, sigură, eficientă</a:t>
            </a:r>
          </a:p>
          <a:p>
            <a:r>
              <a:rPr lang="it-IT" dirty="0"/>
              <a:t>Analizoare SciAps – Portabilitate și Precizie pentru CND</a:t>
            </a:r>
          </a:p>
          <a:p>
            <a:r>
              <a:rPr lang="ro-RO" dirty="0"/>
              <a:t>Jug electromagnetic portabil </a:t>
            </a:r>
            <a:r>
              <a:rPr lang="en-US" dirty="0"/>
              <a:t>PROMAG AD-3</a:t>
            </a:r>
            <a:endParaRPr lang="ro-RO"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382258A-DDC4-3E3A-6153-74179C870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579" y="6359495"/>
            <a:ext cx="1709487" cy="4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53AA6-8196-10EA-6D67-F73E39676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C1E6-4997-AFB9-6BCA-7DA2D4E7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lang="ro-RO" dirty="0"/>
              <a:t>SciAps x-200- </a:t>
            </a:r>
            <a:r>
              <a:rPr lang="pt-BR" dirty="0"/>
              <a:t>Spectrometru XRF versatil și de încreder</a:t>
            </a:r>
            <a:r>
              <a:rPr lang="ro-RO" dirty="0"/>
              <a:t>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A513C-EB90-B1A7-5614-C1E92F589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 lnSpcReduction="10000"/>
          </a:bodyPr>
          <a:lstStyle/>
          <a:p>
            <a:r>
              <a:rPr dirty="0"/>
              <a:t>- </a:t>
            </a:r>
            <a:r>
              <a:rPr lang="en-US" dirty="0" err="1"/>
              <a:t>Analiză</a:t>
            </a:r>
            <a:r>
              <a:rPr lang="en-US" dirty="0"/>
              <a:t> </a:t>
            </a:r>
            <a:r>
              <a:rPr lang="en-US" dirty="0" err="1"/>
              <a:t>elementară</a:t>
            </a:r>
            <a:r>
              <a:rPr lang="en-US" dirty="0"/>
              <a:t> de </a:t>
            </a:r>
            <a:r>
              <a:rPr lang="en-US" b="1" dirty="0" err="1"/>
              <a:t>înaltă</a:t>
            </a:r>
            <a:r>
              <a:rPr lang="en-US" b="1" dirty="0"/>
              <a:t> </a:t>
            </a:r>
            <a:r>
              <a:rPr lang="en-US" b="1" dirty="0" err="1"/>
              <a:t>precizie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elemente</a:t>
            </a:r>
            <a:r>
              <a:rPr lang="en-US" dirty="0"/>
              <a:t> </a:t>
            </a:r>
            <a:r>
              <a:rPr lang="en-US" dirty="0" err="1"/>
              <a:t>ușoare</a:t>
            </a:r>
            <a:r>
              <a:rPr lang="en-US" dirty="0"/>
              <a:t> (</a:t>
            </a:r>
            <a:r>
              <a:rPr lang="en-US" dirty="0" err="1"/>
              <a:t>începând</a:t>
            </a:r>
            <a:r>
              <a:rPr lang="en-US" dirty="0"/>
              <a:t> de la </a:t>
            </a:r>
            <a:r>
              <a:rPr lang="en-US" b="1" dirty="0"/>
              <a:t>Mg</a:t>
            </a:r>
            <a:r>
              <a:rPr lang="en-US" dirty="0"/>
              <a:t>)</a:t>
            </a:r>
            <a:endParaRPr dirty="0"/>
          </a:p>
          <a:p>
            <a:r>
              <a:rPr dirty="0"/>
              <a:t>- </a:t>
            </a:r>
            <a:r>
              <a:rPr lang="en-US" dirty="0"/>
              <a:t>Gama </a:t>
            </a:r>
            <a:r>
              <a:rPr lang="en-US" dirty="0" err="1"/>
              <a:t>largă</a:t>
            </a:r>
            <a:r>
              <a:rPr lang="en-US" dirty="0"/>
              <a:t> de </a:t>
            </a:r>
            <a:r>
              <a:rPr lang="en-US" dirty="0" err="1"/>
              <a:t>aplicații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🔹 </a:t>
            </a:r>
            <a:r>
              <a:rPr lang="en-US" b="1" dirty="0"/>
              <a:t>PMI</a:t>
            </a:r>
            <a:r>
              <a:rPr lang="en-US" dirty="0"/>
              <a:t> (</a:t>
            </a:r>
            <a:r>
              <a:rPr lang="en-US" dirty="0" err="1"/>
              <a:t>identificare</a:t>
            </a:r>
            <a:r>
              <a:rPr lang="en-US" dirty="0"/>
              <a:t> </a:t>
            </a:r>
            <a:r>
              <a:rPr lang="en-US" dirty="0" err="1"/>
              <a:t>pozitivă</a:t>
            </a:r>
            <a:r>
              <a:rPr lang="en-US" dirty="0"/>
              <a:t> a </a:t>
            </a:r>
            <a:r>
              <a:rPr lang="en-US" dirty="0" err="1"/>
              <a:t>materialelor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🔹 </a:t>
            </a:r>
            <a:r>
              <a:rPr lang="en-US" b="1" dirty="0" err="1"/>
              <a:t>Sortare</a:t>
            </a:r>
            <a:r>
              <a:rPr lang="en-US" b="1" dirty="0"/>
              <a:t> </a:t>
            </a:r>
            <a:r>
              <a:rPr lang="en-US" b="1" dirty="0" err="1"/>
              <a:t>aliaje</a:t>
            </a:r>
            <a:br>
              <a:rPr lang="en-US" dirty="0"/>
            </a:br>
            <a:r>
              <a:rPr lang="en-US" dirty="0"/>
              <a:t>🔹 </a:t>
            </a:r>
            <a:r>
              <a:rPr lang="en-US" b="1" dirty="0"/>
              <a:t>Control </a:t>
            </a:r>
            <a:r>
              <a:rPr lang="en-US" b="1" dirty="0" err="1"/>
              <a:t>intrări</a:t>
            </a:r>
            <a:r>
              <a:rPr lang="en-US" b="1" dirty="0"/>
              <a:t> </a:t>
            </a:r>
            <a:r>
              <a:rPr lang="en-US" b="1" dirty="0" err="1"/>
              <a:t>materii</a:t>
            </a:r>
            <a:r>
              <a:rPr lang="en-US" b="1" dirty="0"/>
              <a:t> prime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producție</a:t>
            </a:r>
            <a:endParaRPr lang="ro-RO" b="1" dirty="0"/>
          </a:p>
          <a:p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b="1" dirty="0" err="1"/>
              <a:t>identificarea</a:t>
            </a:r>
            <a:r>
              <a:rPr lang="en-US" b="1" dirty="0"/>
              <a:t> </a:t>
            </a:r>
            <a:r>
              <a:rPr lang="en-US" b="1" dirty="0" err="1"/>
              <a:t>rapidă</a:t>
            </a:r>
            <a:r>
              <a:rPr lang="en-US" b="1" dirty="0"/>
              <a:t> a </a:t>
            </a:r>
            <a:r>
              <a:rPr lang="en-US" b="1" dirty="0" err="1"/>
              <a:t>mărcii</a:t>
            </a:r>
            <a:r>
              <a:rPr lang="en-US" b="1" dirty="0"/>
              <a:t> de </a:t>
            </a:r>
            <a:r>
              <a:rPr lang="en-US" b="1" dirty="0" err="1"/>
              <a:t>aliaj</a:t>
            </a:r>
            <a:r>
              <a:rPr lang="en-US" dirty="0"/>
              <a:t> pe </a:t>
            </a:r>
            <a:r>
              <a:rPr lang="en-US" dirty="0" err="1"/>
              <a:t>baza</a:t>
            </a:r>
            <a:r>
              <a:rPr lang="en-US" dirty="0"/>
              <a:t> </a:t>
            </a:r>
            <a:r>
              <a:rPr lang="en-US" dirty="0" err="1"/>
              <a:t>compoziției</a:t>
            </a:r>
            <a:r>
              <a:rPr lang="en-US" dirty="0"/>
              <a:t> </a:t>
            </a:r>
            <a:r>
              <a:rPr lang="en-US" dirty="0" err="1"/>
              <a:t>chimice</a:t>
            </a:r>
            <a:r>
              <a:rPr lang="en-US" dirty="0"/>
              <a:t>.</a:t>
            </a:r>
            <a:endParaRPr lang="ro-RO" dirty="0"/>
          </a:p>
          <a:p>
            <a:r>
              <a:rPr lang="en-US" dirty="0"/>
              <a:t>Design ergonomic, </a:t>
            </a:r>
            <a:r>
              <a:rPr lang="en-US" dirty="0" err="1"/>
              <a:t>ușor</a:t>
            </a:r>
            <a:r>
              <a:rPr lang="en-US" dirty="0"/>
              <a:t> de </a:t>
            </a:r>
            <a:r>
              <a:rPr lang="en-US" dirty="0" err="1"/>
              <a:t>utilizat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teren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medii</a:t>
            </a:r>
            <a:r>
              <a:rPr lang="en-US" dirty="0"/>
              <a:t> </a:t>
            </a:r>
            <a:r>
              <a:rPr lang="en-US" dirty="0" err="1"/>
              <a:t>industriale</a:t>
            </a:r>
            <a:r>
              <a:rPr lang="en-US" dirty="0"/>
              <a:t> </a:t>
            </a:r>
            <a:r>
              <a:rPr lang="en-US" dirty="0" err="1"/>
              <a:t>solicitante</a:t>
            </a:r>
            <a:r>
              <a:rPr lang="en-US" dirty="0"/>
              <a:t>.</a:t>
            </a:r>
            <a:endParaRPr lang="ro-RO" dirty="0"/>
          </a:p>
          <a:p>
            <a:endParaRPr dirty="0"/>
          </a:p>
        </p:txBody>
      </p:sp>
      <p:pic>
        <p:nvPicPr>
          <p:cNvPr id="7" name="Picture 6" descr="A close-up of a handheld scanner&#10;&#10;AI-generated content may be incorrect.">
            <a:extLst>
              <a:ext uri="{FF2B5EF4-FFF2-40B4-BE49-F238E27FC236}">
                <a16:creationId xmlns:a16="http://schemas.microsoft.com/office/drawing/2014/main" id="{484E4F39-8B88-1572-4025-476DEA0FD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4" y="1524000"/>
            <a:ext cx="4724400" cy="3295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13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604F3-4D7B-A53A-997D-DF2F2418C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B70F9-246F-FB9C-FD67-C2859FEF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lang="ro-RO" dirty="0"/>
              <a:t>SciAps X-550 - </a:t>
            </a:r>
            <a:r>
              <a:rPr lang="en-US" dirty="0"/>
              <a:t>Ultra rapid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aluminiu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aliaje</a:t>
            </a:r>
            <a:r>
              <a:rPr lang="en-US" dirty="0"/>
              <a:t> </a:t>
            </a:r>
            <a:r>
              <a:rPr lang="en-US" dirty="0" err="1"/>
              <a:t>ușoare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C47D8-6B7A-9540-0015-140598634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/>
          <a:p>
            <a:r>
              <a:rPr lang="en-US" sz="1700"/>
              <a:t>- Dotat cu aplicația specializată patentată de SciAps pentru aluminiu – "Aluminum App".</a:t>
            </a:r>
          </a:p>
          <a:p>
            <a:r>
              <a:rPr lang="en-US" sz="1700" err="1"/>
              <a:t>Sortare</a:t>
            </a:r>
            <a:r>
              <a:rPr lang="en-US" sz="1700"/>
              <a:t> </a:t>
            </a:r>
            <a:r>
              <a:rPr lang="en-US" sz="1700" err="1"/>
              <a:t>extrem</a:t>
            </a:r>
            <a:r>
              <a:rPr lang="en-US" sz="1700"/>
              <a:t> de </a:t>
            </a:r>
            <a:r>
              <a:rPr lang="en-US" sz="1700" err="1"/>
              <a:t>rapidă</a:t>
            </a:r>
            <a:r>
              <a:rPr lang="en-US" sz="1700"/>
              <a:t> a </a:t>
            </a:r>
            <a:r>
              <a:rPr lang="en-US" sz="1700" err="1"/>
              <a:t>aliajelor</a:t>
            </a:r>
            <a:r>
              <a:rPr lang="en-US" sz="1700"/>
              <a:t> de </a:t>
            </a:r>
            <a:r>
              <a:rPr lang="en-US" sz="1700" err="1"/>
              <a:t>aluminiu</a:t>
            </a:r>
            <a:r>
              <a:rPr lang="en-US" sz="1700"/>
              <a:t> (1-2s), </a:t>
            </a:r>
            <a:r>
              <a:rPr lang="en-US" sz="1700" err="1"/>
              <a:t>inclusiv</a:t>
            </a:r>
            <a:r>
              <a:rPr lang="en-US" sz="1700"/>
              <a:t> </a:t>
            </a:r>
            <a:r>
              <a:rPr lang="en-US" sz="1700" err="1"/>
              <a:t>cele</a:t>
            </a:r>
            <a:r>
              <a:rPr lang="en-US" sz="1700"/>
              <a:t> cu </a:t>
            </a:r>
            <a:r>
              <a:rPr lang="en-US" sz="1700" err="1"/>
              <a:t>elemente</a:t>
            </a:r>
            <a:r>
              <a:rPr lang="en-US" sz="1700"/>
              <a:t> </a:t>
            </a:r>
            <a:r>
              <a:rPr lang="en-US" sz="1700" err="1"/>
              <a:t>ușoare</a:t>
            </a:r>
            <a:r>
              <a:rPr lang="en-US" sz="1700"/>
              <a:t> (Mg, Si, etc.).</a:t>
            </a:r>
          </a:p>
          <a:p>
            <a:r>
              <a:rPr lang="en-US" sz="1700"/>
              <a:t>Ideal </a:t>
            </a:r>
            <a:r>
              <a:rPr lang="en-US" sz="1700" err="1"/>
              <a:t>pentru</a:t>
            </a:r>
            <a:r>
              <a:rPr lang="en-US" sz="1700"/>
              <a:t> </a:t>
            </a:r>
            <a:r>
              <a:rPr lang="en-US" sz="1700" err="1"/>
              <a:t>reciclare</a:t>
            </a:r>
            <a:r>
              <a:rPr lang="en-US" sz="1700"/>
              <a:t>, control </a:t>
            </a:r>
            <a:r>
              <a:rPr lang="en-US" sz="1700" err="1"/>
              <a:t>calitate</a:t>
            </a:r>
            <a:r>
              <a:rPr lang="en-US" sz="1700"/>
              <a:t> </a:t>
            </a:r>
            <a:r>
              <a:rPr lang="en-US" sz="1700" err="1"/>
              <a:t>și</a:t>
            </a:r>
            <a:r>
              <a:rPr lang="en-US" sz="1700"/>
              <a:t> PMI </a:t>
            </a:r>
            <a:r>
              <a:rPr lang="en-US" sz="1700" err="1"/>
              <a:t>în</a:t>
            </a:r>
            <a:r>
              <a:rPr lang="en-US" sz="1700"/>
              <a:t> </a:t>
            </a:r>
            <a:r>
              <a:rPr lang="en-US" sz="1700" err="1"/>
              <a:t>industria</a:t>
            </a:r>
            <a:r>
              <a:rPr lang="en-US" sz="1700"/>
              <a:t> auto, </a:t>
            </a:r>
            <a:r>
              <a:rPr lang="en-US" sz="1700" err="1"/>
              <a:t>aeronautică</a:t>
            </a:r>
            <a:r>
              <a:rPr lang="en-US" sz="1700"/>
              <a:t> </a:t>
            </a:r>
            <a:r>
              <a:rPr lang="en-US" sz="1700" err="1"/>
              <a:t>și</a:t>
            </a:r>
            <a:r>
              <a:rPr lang="en-US" sz="1700"/>
              <a:t> </a:t>
            </a:r>
            <a:r>
              <a:rPr lang="en-US" sz="1700" err="1"/>
              <a:t>prelucrări</a:t>
            </a:r>
            <a:r>
              <a:rPr lang="en-US" sz="1700"/>
              <a:t> </a:t>
            </a:r>
            <a:r>
              <a:rPr lang="en-US" sz="1700" err="1"/>
              <a:t>ușoare</a:t>
            </a:r>
            <a:r>
              <a:rPr lang="en-US" sz="1700"/>
              <a:t>.</a:t>
            </a:r>
          </a:p>
          <a:p>
            <a:r>
              <a:rPr lang="en-US" sz="1700"/>
              <a:t>- Cel </a:t>
            </a:r>
            <a:r>
              <a:rPr lang="en-US" sz="1700" err="1"/>
              <a:t>mai</a:t>
            </a:r>
            <a:r>
              <a:rPr lang="en-US" sz="1700"/>
              <a:t> </a:t>
            </a:r>
            <a:r>
              <a:rPr lang="en-US" sz="1700" err="1"/>
              <a:t>ușor</a:t>
            </a:r>
            <a:r>
              <a:rPr lang="en-US" sz="1700"/>
              <a:t> </a:t>
            </a:r>
            <a:r>
              <a:rPr lang="en-US" sz="1700" err="1"/>
              <a:t>și</a:t>
            </a:r>
            <a:r>
              <a:rPr lang="en-US" sz="1700"/>
              <a:t> </a:t>
            </a:r>
            <a:r>
              <a:rPr lang="en-US" sz="1700" err="1"/>
              <a:t>mai</a:t>
            </a:r>
            <a:r>
              <a:rPr lang="en-US" sz="1700"/>
              <a:t> rapid </a:t>
            </a:r>
            <a:r>
              <a:rPr lang="en-US" sz="1700" err="1"/>
              <a:t>analizor</a:t>
            </a:r>
            <a:r>
              <a:rPr lang="en-US" sz="1700"/>
              <a:t> XRF de pe </a:t>
            </a:r>
            <a:r>
              <a:rPr lang="en-US" sz="1700" err="1"/>
              <a:t>piață</a:t>
            </a:r>
            <a:r>
              <a:rPr lang="en-US" sz="1700"/>
              <a:t> </a:t>
            </a:r>
            <a:r>
              <a:rPr lang="en-US" sz="1700" err="1"/>
              <a:t>în</a:t>
            </a:r>
            <a:r>
              <a:rPr lang="en-US" sz="1700"/>
              <a:t> </a:t>
            </a:r>
            <a:r>
              <a:rPr lang="en-US" sz="1700" err="1"/>
              <a:t>clasa</a:t>
            </a:r>
            <a:r>
              <a:rPr lang="en-US" sz="1700"/>
              <a:t> </a:t>
            </a:r>
            <a:r>
              <a:rPr lang="en-US" sz="1700" err="1"/>
              <a:t>sa</a:t>
            </a:r>
            <a:r>
              <a:rPr lang="en-US" sz="1700"/>
              <a:t>.</a:t>
            </a:r>
          </a:p>
          <a:p>
            <a:r>
              <a:rPr lang="en-US" sz="1700"/>
              <a:t>- </a:t>
            </a:r>
            <a:r>
              <a:rPr lang="en-US" sz="1700" err="1"/>
              <a:t>Acuratețe</a:t>
            </a:r>
            <a:r>
              <a:rPr lang="en-US" sz="1700"/>
              <a:t> </a:t>
            </a:r>
            <a:r>
              <a:rPr lang="en-US" sz="1700" err="1"/>
              <a:t>ridicată</a:t>
            </a:r>
            <a:r>
              <a:rPr lang="en-US" sz="1700"/>
              <a:t> </a:t>
            </a:r>
            <a:r>
              <a:rPr lang="en-US" sz="1700" err="1"/>
              <a:t>în</a:t>
            </a:r>
            <a:r>
              <a:rPr lang="en-US" sz="1700"/>
              <a:t> </a:t>
            </a:r>
            <a:r>
              <a:rPr lang="en-US" sz="1700" err="1"/>
              <a:t>recunoașterea</a:t>
            </a:r>
            <a:r>
              <a:rPr lang="en-US" sz="1700"/>
              <a:t> </a:t>
            </a:r>
            <a:r>
              <a:rPr lang="en-US" sz="1700" err="1"/>
              <a:t>tipului</a:t>
            </a:r>
            <a:r>
              <a:rPr lang="en-US" sz="1700"/>
              <a:t> exact de </a:t>
            </a:r>
            <a:r>
              <a:rPr lang="en-US" sz="1700" err="1"/>
              <a:t>aliaj</a:t>
            </a:r>
            <a:r>
              <a:rPr lang="en-US" sz="1700"/>
              <a:t>.</a:t>
            </a:r>
          </a:p>
          <a:p>
            <a:endParaRPr lang="en-US" sz="1700"/>
          </a:p>
        </p:txBody>
      </p:sp>
      <p:pic>
        <p:nvPicPr>
          <p:cNvPr id="6" name="Picture 5" descr="A pair of handheld scanners&#10;&#10;AI-generated content may be incorrect.">
            <a:extLst>
              <a:ext uri="{FF2B5EF4-FFF2-40B4-BE49-F238E27FC236}">
                <a16:creationId xmlns:a16="http://schemas.microsoft.com/office/drawing/2014/main" id="{D293458B-9DC1-A188-C54C-F32EBAC21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r="9670" b="-1"/>
          <a:stretch>
            <a:fillRect/>
          </a:stretch>
        </p:blipFill>
        <p:spPr>
          <a:xfrm>
            <a:off x="6838949" y="1524000"/>
            <a:ext cx="4724400" cy="411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4195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59158-1809-01D7-DF01-98EC74474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0EC0-DA6C-FF3A-1BB3-414684908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lang="ro-RO" dirty="0"/>
              <a:t>SCIAPS X-50 - </a:t>
            </a:r>
            <a:r>
              <a:rPr lang="en-US" dirty="0" err="1"/>
              <a:t>Soluția</a:t>
            </a:r>
            <a:r>
              <a:rPr lang="en-US" dirty="0"/>
              <a:t> </a:t>
            </a:r>
            <a:r>
              <a:rPr lang="en-US" dirty="0" err="1"/>
              <a:t>ideală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testarea</a:t>
            </a:r>
            <a:r>
              <a:rPr lang="en-US" dirty="0"/>
              <a:t> </a:t>
            </a:r>
            <a:r>
              <a:rPr lang="en-US" dirty="0" err="1"/>
              <a:t>șpanului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așchiilor</a:t>
            </a:r>
            <a:r>
              <a:rPr lang="en-US" dirty="0"/>
              <a:t> de </a:t>
            </a:r>
            <a:r>
              <a:rPr lang="en-US" dirty="0" err="1"/>
              <a:t>aliaj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5025-FA25-A9A7-8693-0817EBA7F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/>
          <a:p>
            <a:r>
              <a:rPr lang="ro-RO" sz="1700" dirty="0"/>
              <a:t>- Utilizează </a:t>
            </a:r>
            <a:r>
              <a:rPr lang="ro-RO" sz="1700" b="1" dirty="0"/>
              <a:t>Alloy App în mod alternativ</a:t>
            </a:r>
            <a:r>
              <a:rPr lang="ro-RO" sz="1700" dirty="0"/>
              <a:t>, cu o </a:t>
            </a:r>
            <a:r>
              <a:rPr lang="ro-RO" sz="1700" b="1" dirty="0"/>
              <a:t>fereastră de protecție specială SciAps</a:t>
            </a:r>
            <a:r>
              <a:rPr lang="ro-RO" sz="1700" dirty="0"/>
              <a:t>, care apără detectorul de particule abrazive.</a:t>
            </a:r>
          </a:p>
          <a:p>
            <a:r>
              <a:rPr lang="ro-RO" sz="1700" dirty="0"/>
              <a:t>- Asigură </a:t>
            </a:r>
            <a:r>
              <a:rPr lang="ro-RO" sz="1700" b="1" dirty="0"/>
              <a:t>măsurători rapide și precise</a:t>
            </a:r>
            <a:r>
              <a:rPr lang="ro-RO" sz="1700" dirty="0"/>
              <a:t> ale compoziției chimice, chiar și în cazul materialelor deformate, neomogene sau cu dimensiuni reduse.</a:t>
            </a:r>
          </a:p>
          <a:p>
            <a:r>
              <a:rPr lang="ro-RO" sz="1700" dirty="0"/>
              <a:t>- Ideal pentru </a:t>
            </a:r>
            <a:r>
              <a:rPr lang="ro-RO" sz="1700" b="1" dirty="0"/>
              <a:t>ateliere de prelucrare, reciclare de metale și inspecții în fabrici</a:t>
            </a:r>
            <a:r>
              <a:rPr lang="ro-RO" sz="1700" dirty="0"/>
              <a:t> unde testarea directă a așchiilor este necesară.</a:t>
            </a:r>
          </a:p>
          <a:p>
            <a:r>
              <a:rPr lang="ro-RO" sz="1700" dirty="0"/>
              <a:t>- Oferă rezultate stabile fără compromisuri privind siguranța echipamentului.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00BDFCF-68E3-027B-3A74-11E866197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r="5331" b="3"/>
          <a:stretch>
            <a:fillRect/>
          </a:stretch>
        </p:blipFill>
        <p:spPr bwMode="auto">
          <a:xfrm>
            <a:off x="6848474" y="1720850"/>
            <a:ext cx="4724400" cy="41179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00772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5E56B-C25B-4466-EB58-021C3D981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E6FAE-DDF1-FF14-1DB0-ACEDC660A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lang="ro-RO" dirty="0"/>
              <a:t>SCIAPS Z-70 - </a:t>
            </a:r>
            <a:r>
              <a:rPr lang="en-US" dirty="0" err="1"/>
              <a:t>Analizor</a:t>
            </a:r>
            <a:r>
              <a:rPr lang="en-US" dirty="0"/>
              <a:t> LIBS universal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identificare</a:t>
            </a:r>
            <a:r>
              <a:rPr lang="en-US" dirty="0"/>
              <a:t> </a:t>
            </a:r>
            <a:r>
              <a:rPr lang="en-US" dirty="0" err="1"/>
              <a:t>rapidă</a:t>
            </a:r>
            <a:r>
              <a:rPr lang="en-US" dirty="0"/>
              <a:t> de </a:t>
            </a:r>
            <a:r>
              <a:rPr lang="en-US" dirty="0" err="1"/>
              <a:t>metale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E2CBB-E458-862A-19A9-6B7E6DC84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 fontScale="92500" lnSpcReduction="20000"/>
          </a:bodyPr>
          <a:lstStyle/>
          <a:p>
            <a:r>
              <a:rPr dirty="0"/>
              <a:t>- </a:t>
            </a:r>
            <a:r>
              <a:rPr lang="ro-RO" dirty="0"/>
              <a:t>F</a:t>
            </a:r>
            <a:r>
              <a:rPr lang="en-US" dirty="0" err="1"/>
              <a:t>ără</a:t>
            </a:r>
            <a:r>
              <a:rPr lang="en-US" dirty="0"/>
              <a:t> </a:t>
            </a:r>
            <a:r>
              <a:rPr lang="en-US" dirty="0" err="1"/>
              <a:t>utilizarea</a:t>
            </a:r>
            <a:r>
              <a:rPr lang="en-US" dirty="0"/>
              <a:t> de </a:t>
            </a:r>
            <a:r>
              <a:rPr lang="en-US" dirty="0" err="1"/>
              <a:t>radiații</a:t>
            </a:r>
            <a:r>
              <a:rPr lang="en-US" dirty="0"/>
              <a:t> </a:t>
            </a:r>
            <a:r>
              <a:rPr lang="en-US" dirty="0" err="1"/>
              <a:t>ionizante</a:t>
            </a:r>
            <a:r>
              <a:rPr lang="en-US" dirty="0"/>
              <a:t> (</a:t>
            </a:r>
            <a:r>
              <a:rPr lang="en-US" dirty="0" err="1"/>
              <a:t>fără</a:t>
            </a:r>
            <a:r>
              <a:rPr lang="en-US" dirty="0"/>
              <a:t> </a:t>
            </a:r>
            <a:r>
              <a:rPr lang="en-US" dirty="0" err="1"/>
              <a:t>sursă</a:t>
            </a:r>
            <a:r>
              <a:rPr lang="en-US" dirty="0"/>
              <a:t> XRF)</a:t>
            </a:r>
            <a:endParaRPr lang="ro-RO" dirty="0"/>
          </a:p>
          <a:p>
            <a:r>
              <a:rPr lang="ro-RO" dirty="0"/>
              <a:t>- </a:t>
            </a:r>
            <a:r>
              <a:rPr lang="en-US" dirty="0" err="1"/>
              <a:t>Oferă</a:t>
            </a:r>
            <a:r>
              <a:rPr lang="en-US" dirty="0"/>
              <a:t> </a:t>
            </a:r>
            <a:r>
              <a:rPr lang="en-US" b="1" dirty="0" err="1"/>
              <a:t>analiză</a:t>
            </a:r>
            <a:r>
              <a:rPr lang="en-US" b="1" dirty="0"/>
              <a:t> </a:t>
            </a:r>
            <a:r>
              <a:rPr lang="en-US" b="1" dirty="0" err="1"/>
              <a:t>precisă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rapidă</a:t>
            </a:r>
            <a:r>
              <a:rPr lang="en-US" dirty="0"/>
              <a:t> a </a:t>
            </a:r>
            <a:r>
              <a:rPr lang="en-US" dirty="0" err="1"/>
              <a:t>compoziției</a:t>
            </a:r>
            <a:r>
              <a:rPr lang="en-US" dirty="0"/>
              <a:t> </a:t>
            </a:r>
            <a:r>
              <a:rPr lang="en-US" dirty="0" err="1"/>
              <a:t>elementare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gamă</a:t>
            </a:r>
            <a:r>
              <a:rPr lang="en-US" dirty="0"/>
              <a:t> </a:t>
            </a:r>
            <a:r>
              <a:rPr lang="en-US" dirty="0" err="1"/>
              <a:t>largă</a:t>
            </a:r>
            <a:r>
              <a:rPr lang="en-US" dirty="0"/>
              <a:t> de </a:t>
            </a:r>
            <a:r>
              <a:rPr lang="en-US" dirty="0" err="1"/>
              <a:t>metale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aliaje</a:t>
            </a:r>
            <a:r>
              <a:rPr lang="en-US" dirty="0"/>
              <a:t>.</a:t>
            </a:r>
            <a:endParaRPr lang="ro-RO" dirty="0"/>
          </a:p>
          <a:p>
            <a:r>
              <a:rPr lang="ro-RO" dirty="0"/>
              <a:t>- </a:t>
            </a:r>
            <a:r>
              <a:rPr lang="en-US" dirty="0"/>
              <a:t>Nu </a:t>
            </a:r>
            <a:r>
              <a:rPr lang="en-US" dirty="0" err="1"/>
              <a:t>necesită</a:t>
            </a:r>
            <a:r>
              <a:rPr lang="en-US" dirty="0"/>
              <a:t> </a:t>
            </a:r>
            <a:r>
              <a:rPr lang="en-US" dirty="0" err="1"/>
              <a:t>licență</a:t>
            </a:r>
            <a:r>
              <a:rPr lang="en-US" dirty="0"/>
              <a:t> de </a:t>
            </a:r>
            <a:r>
              <a:rPr lang="en-US" dirty="0" err="1"/>
              <a:t>utilizare</a:t>
            </a:r>
            <a:r>
              <a:rPr lang="en-US" dirty="0"/>
              <a:t> cu </a:t>
            </a:r>
            <a:r>
              <a:rPr lang="en-US" dirty="0" err="1"/>
              <a:t>surse</a:t>
            </a:r>
            <a:r>
              <a:rPr lang="en-US" dirty="0"/>
              <a:t> radioactive – perfect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industrii</a:t>
            </a:r>
            <a:r>
              <a:rPr lang="en-US" dirty="0"/>
              <a:t> </a:t>
            </a:r>
            <a:r>
              <a:rPr lang="en-US" dirty="0" err="1"/>
              <a:t>reglementate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locații</a:t>
            </a:r>
            <a:r>
              <a:rPr lang="en-US" dirty="0"/>
              <a:t> </a:t>
            </a:r>
            <a:r>
              <a:rPr lang="en-US" dirty="0" err="1"/>
              <a:t>sensibile</a:t>
            </a:r>
            <a:r>
              <a:rPr lang="en-US" dirty="0"/>
              <a:t>.</a:t>
            </a:r>
            <a:endParaRPr lang="ro-RO" dirty="0"/>
          </a:p>
          <a:p>
            <a:r>
              <a:rPr lang="ro-RO" dirty="0"/>
              <a:t>-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b="1" dirty="0" err="1"/>
              <a:t>identificarea</a:t>
            </a:r>
            <a:r>
              <a:rPr lang="en-US" b="1" dirty="0"/>
              <a:t> </a:t>
            </a:r>
            <a:r>
              <a:rPr lang="en-US" b="1" dirty="0" err="1"/>
              <a:t>mărcii</a:t>
            </a:r>
            <a:r>
              <a:rPr lang="en-US" b="1" dirty="0"/>
              <a:t> de </a:t>
            </a:r>
            <a:r>
              <a:rPr lang="en-US" b="1" dirty="0" err="1"/>
              <a:t>aliaj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comparație</a:t>
            </a:r>
            <a:r>
              <a:rPr lang="en-US" dirty="0"/>
              <a:t> cu </a:t>
            </a:r>
            <a:r>
              <a:rPr lang="en-US" dirty="0" err="1"/>
              <a:t>baze</a:t>
            </a:r>
            <a:r>
              <a:rPr lang="en-US" dirty="0"/>
              <a:t> de date interne </a:t>
            </a:r>
            <a:r>
              <a:rPr lang="en-US" dirty="0" err="1"/>
              <a:t>și</a:t>
            </a:r>
            <a:r>
              <a:rPr lang="en-US" dirty="0"/>
              <a:t> externe.</a:t>
            </a:r>
            <a:endParaRPr lang="ro-RO" dirty="0"/>
          </a:p>
          <a:p>
            <a:r>
              <a:rPr lang="ro-RO" dirty="0"/>
              <a:t>- </a:t>
            </a:r>
            <a:r>
              <a:rPr lang="en-US" dirty="0" err="1"/>
              <a:t>Tehnologie</a:t>
            </a:r>
            <a:r>
              <a:rPr lang="en-US" dirty="0"/>
              <a:t> LIBS </a:t>
            </a:r>
            <a:r>
              <a:rPr lang="en-US" dirty="0" err="1"/>
              <a:t>fiabilă</a:t>
            </a:r>
            <a:r>
              <a:rPr lang="en-US" dirty="0"/>
              <a:t>, cu </a:t>
            </a:r>
            <a:r>
              <a:rPr lang="en-US" dirty="0" err="1"/>
              <a:t>întreținere</a:t>
            </a:r>
            <a:r>
              <a:rPr lang="en-US" dirty="0"/>
              <a:t> </a:t>
            </a:r>
            <a:r>
              <a:rPr lang="en-US" dirty="0" err="1"/>
              <a:t>minimă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operare</a:t>
            </a:r>
            <a:r>
              <a:rPr lang="en-US" dirty="0"/>
              <a:t> </a:t>
            </a:r>
            <a:r>
              <a:rPr lang="en-US" dirty="0" err="1"/>
              <a:t>intuitivă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8194" name="Picture 2" descr="SciAps on X: &quot;Clean results, clear advantage with the SciAps Z-70! 🌟  Equipped with a unique air pump to prevent contamination, an internal  camera for precise targeting, and a powerful 6 mJ">
            <a:extLst>
              <a:ext uri="{FF2B5EF4-FFF2-40B4-BE49-F238E27FC236}">
                <a16:creationId xmlns:a16="http://schemas.microsoft.com/office/drawing/2014/main" id="{2D8343DB-98CC-84CF-7605-6CDEF18E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6"/>
          <a:stretch>
            <a:fillRect/>
          </a:stretch>
        </p:blipFill>
        <p:spPr bwMode="auto">
          <a:xfrm>
            <a:off x="7038974" y="1825624"/>
            <a:ext cx="4724399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19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A168B-383B-BCE1-847A-9FC80A5F9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2DB70-4FCE-2CC7-92E1-E95FDDDEF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lang="ro-RO" dirty="0"/>
              <a:t>Sciaps Z-901 - </a:t>
            </a:r>
            <a:r>
              <a:rPr lang="it-IT" dirty="0"/>
              <a:t>Analizor LIBS portabil pentru elemente ușoare (Li, Be)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CBCBD-4A63-D7BD-1FD2-F3D2E8468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/>
          <a:p>
            <a:r>
              <a:rPr lang="ro-RO" sz="1600"/>
              <a:t>- I</a:t>
            </a:r>
            <a:r>
              <a:rPr lang="en-US" sz="1600"/>
              <a:t>deal </a:t>
            </a:r>
            <a:r>
              <a:rPr lang="en-US" sz="1600" err="1"/>
              <a:t>pentru</a:t>
            </a:r>
            <a:r>
              <a:rPr lang="en-US" sz="1600"/>
              <a:t> </a:t>
            </a:r>
            <a:r>
              <a:rPr lang="en-US" sz="1600" err="1"/>
              <a:t>aplicații</a:t>
            </a:r>
            <a:r>
              <a:rPr lang="en-US" sz="1600"/>
              <a:t> care </a:t>
            </a:r>
            <a:r>
              <a:rPr lang="en-US" sz="1600" err="1"/>
              <a:t>necesită</a:t>
            </a:r>
            <a:r>
              <a:rPr lang="en-US" sz="1600"/>
              <a:t> </a:t>
            </a:r>
            <a:r>
              <a:rPr lang="en-US" sz="1600" err="1"/>
              <a:t>detectarea</a:t>
            </a:r>
            <a:r>
              <a:rPr lang="en-US" sz="1600"/>
              <a:t> </a:t>
            </a:r>
            <a:r>
              <a:rPr lang="en-US" sz="1600" err="1"/>
              <a:t>rapidă</a:t>
            </a:r>
            <a:r>
              <a:rPr lang="en-US" sz="1600"/>
              <a:t> a </a:t>
            </a:r>
            <a:r>
              <a:rPr lang="en-US" sz="1600" err="1"/>
              <a:t>elementelor</a:t>
            </a:r>
            <a:r>
              <a:rPr lang="en-US" sz="1600"/>
              <a:t> </a:t>
            </a:r>
            <a:r>
              <a:rPr lang="en-US" sz="1600" err="1"/>
              <a:t>ușoare</a:t>
            </a:r>
            <a:r>
              <a:rPr lang="en-US" sz="1600"/>
              <a:t> – </a:t>
            </a:r>
            <a:r>
              <a:rPr lang="en-US" sz="1600" err="1"/>
              <a:t>inclusiv</a:t>
            </a:r>
            <a:r>
              <a:rPr lang="en-US" sz="1600"/>
              <a:t> </a:t>
            </a:r>
            <a:r>
              <a:rPr lang="en-US" sz="1600" b="1"/>
              <a:t>Li</a:t>
            </a:r>
            <a:r>
              <a:rPr lang="en-US" sz="1600"/>
              <a:t> </a:t>
            </a:r>
            <a:r>
              <a:rPr lang="en-US" sz="1600" err="1"/>
              <a:t>și</a:t>
            </a:r>
            <a:r>
              <a:rPr lang="en-US" sz="1600"/>
              <a:t> </a:t>
            </a:r>
            <a:r>
              <a:rPr lang="en-US" sz="1600" b="1"/>
              <a:t>Be</a:t>
            </a:r>
            <a:r>
              <a:rPr lang="en-US" sz="1600"/>
              <a:t> – </a:t>
            </a:r>
            <a:r>
              <a:rPr lang="en-US" sz="1600" err="1"/>
              <a:t>imposibil</a:t>
            </a:r>
            <a:r>
              <a:rPr lang="en-US" sz="1600"/>
              <a:t> de </a:t>
            </a:r>
            <a:r>
              <a:rPr lang="en-US" sz="1600" err="1"/>
              <a:t>măsurat</a:t>
            </a:r>
            <a:r>
              <a:rPr lang="en-US" sz="1600"/>
              <a:t> cu XRF </a:t>
            </a:r>
            <a:r>
              <a:rPr lang="en-US" sz="1600" err="1"/>
              <a:t>convențional</a:t>
            </a:r>
            <a:r>
              <a:rPr lang="en-US" sz="1600"/>
              <a:t>.</a:t>
            </a:r>
            <a:endParaRPr lang="ro-RO" sz="1600"/>
          </a:p>
          <a:p>
            <a:r>
              <a:rPr lang="ro-RO" sz="1600"/>
              <a:t>- </a:t>
            </a:r>
            <a:r>
              <a:rPr lang="en-US" sz="1600"/>
              <a:t>Util </a:t>
            </a:r>
            <a:r>
              <a:rPr lang="en-US" sz="1600" err="1"/>
              <a:t>pentru</a:t>
            </a:r>
            <a:r>
              <a:rPr lang="en-US" sz="1600"/>
              <a:t> </a:t>
            </a:r>
            <a:r>
              <a:rPr lang="en-US" sz="1600" err="1"/>
              <a:t>analiza</a:t>
            </a:r>
            <a:r>
              <a:rPr lang="en-US" sz="1600"/>
              <a:t> </a:t>
            </a:r>
            <a:r>
              <a:rPr lang="en-US" sz="1600" err="1"/>
              <a:t>materialelor</a:t>
            </a:r>
            <a:r>
              <a:rPr lang="en-US" sz="1600"/>
              <a:t> </a:t>
            </a:r>
            <a:r>
              <a:rPr lang="en-US" sz="1600" err="1"/>
              <a:t>speciale</a:t>
            </a:r>
            <a:r>
              <a:rPr lang="en-US" sz="1600"/>
              <a:t> precum </a:t>
            </a:r>
            <a:r>
              <a:rPr lang="en-US" sz="1600" b="1" err="1"/>
              <a:t>aliaje</a:t>
            </a:r>
            <a:r>
              <a:rPr lang="en-US" sz="1600" b="1"/>
              <a:t> de </a:t>
            </a:r>
            <a:r>
              <a:rPr lang="en-US" sz="1600" b="1" err="1"/>
              <a:t>aluminiu-litiu</a:t>
            </a:r>
            <a:r>
              <a:rPr lang="en-US" sz="1600"/>
              <a:t>, </a:t>
            </a:r>
            <a:r>
              <a:rPr lang="en-US" sz="1600" b="1" err="1"/>
              <a:t>aliaje</a:t>
            </a:r>
            <a:r>
              <a:rPr lang="en-US" sz="1600" b="1"/>
              <a:t> de </a:t>
            </a:r>
            <a:r>
              <a:rPr lang="en-US" sz="1600" b="1" err="1"/>
              <a:t>cupru-beriliu</a:t>
            </a:r>
            <a:r>
              <a:rPr lang="en-US" sz="1600"/>
              <a:t>,</a:t>
            </a:r>
            <a:endParaRPr lang="ro-RO" sz="1600"/>
          </a:p>
          <a:p>
            <a:r>
              <a:rPr lang="ro-RO" sz="1600"/>
              <a:t>- </a:t>
            </a:r>
            <a:r>
              <a:rPr lang="en-US" sz="1600"/>
              <a:t>Nu </a:t>
            </a:r>
            <a:r>
              <a:rPr lang="en-US" sz="1600" err="1"/>
              <a:t>necesită</a:t>
            </a:r>
            <a:r>
              <a:rPr lang="en-US" sz="1600"/>
              <a:t> </a:t>
            </a:r>
            <a:r>
              <a:rPr lang="en-US" sz="1600" err="1"/>
              <a:t>sursă</a:t>
            </a:r>
            <a:r>
              <a:rPr lang="en-US" sz="1600"/>
              <a:t> </a:t>
            </a:r>
            <a:r>
              <a:rPr lang="en-US" sz="1600" err="1"/>
              <a:t>radioactivă</a:t>
            </a:r>
            <a:r>
              <a:rPr lang="en-US" sz="1600"/>
              <a:t> – </a:t>
            </a:r>
            <a:r>
              <a:rPr lang="en-US" sz="1600" b="1" err="1"/>
              <a:t>fără</a:t>
            </a:r>
            <a:r>
              <a:rPr lang="en-US" sz="1600" b="1"/>
              <a:t> </a:t>
            </a:r>
            <a:r>
              <a:rPr lang="en-US" sz="1600" b="1" err="1"/>
              <a:t>restricții</a:t>
            </a:r>
            <a:r>
              <a:rPr lang="en-US" sz="1600" b="1"/>
              <a:t> de </a:t>
            </a:r>
            <a:r>
              <a:rPr lang="en-US" sz="1600" b="1" err="1"/>
              <a:t>utilizare</a:t>
            </a:r>
            <a:r>
              <a:rPr lang="en-US" sz="1600"/>
              <a:t>.</a:t>
            </a:r>
            <a:endParaRPr lang="ro-RO" sz="1600"/>
          </a:p>
          <a:p>
            <a:r>
              <a:rPr lang="ro-RO" sz="1600"/>
              <a:t>- </a:t>
            </a:r>
            <a:r>
              <a:rPr lang="en-US" sz="1600" err="1"/>
              <a:t>Operare</a:t>
            </a:r>
            <a:r>
              <a:rPr lang="en-US" sz="1600"/>
              <a:t> </a:t>
            </a:r>
            <a:r>
              <a:rPr lang="en-US" sz="1600" err="1"/>
              <a:t>rapidă</a:t>
            </a:r>
            <a:r>
              <a:rPr lang="en-US" sz="1600"/>
              <a:t> </a:t>
            </a:r>
            <a:r>
              <a:rPr lang="en-US" sz="1600" err="1"/>
              <a:t>în</a:t>
            </a:r>
            <a:r>
              <a:rPr lang="en-US" sz="1600"/>
              <a:t> </a:t>
            </a:r>
            <a:r>
              <a:rPr lang="en-US" sz="1600" err="1"/>
              <a:t>teren</a:t>
            </a:r>
            <a:r>
              <a:rPr lang="en-US" sz="1600"/>
              <a:t>, cu </a:t>
            </a:r>
            <a:r>
              <a:rPr lang="en-US" sz="1600" err="1"/>
              <a:t>rezultate</a:t>
            </a:r>
            <a:r>
              <a:rPr lang="en-US" sz="1600"/>
              <a:t> </a:t>
            </a:r>
            <a:r>
              <a:rPr lang="en-US" sz="1600" err="1"/>
              <a:t>afișate</a:t>
            </a:r>
            <a:r>
              <a:rPr lang="en-US" sz="1600"/>
              <a:t> </a:t>
            </a:r>
            <a:r>
              <a:rPr lang="en-US" sz="1600" err="1"/>
              <a:t>în</a:t>
            </a:r>
            <a:r>
              <a:rPr lang="en-US" sz="1600"/>
              <a:t> </a:t>
            </a:r>
            <a:r>
              <a:rPr lang="en-US" sz="1600" err="1"/>
              <a:t>câteva</a:t>
            </a:r>
            <a:r>
              <a:rPr lang="en-US" sz="1600"/>
              <a:t> </a:t>
            </a:r>
            <a:r>
              <a:rPr lang="en-US" sz="1600" err="1"/>
              <a:t>secunde</a:t>
            </a:r>
            <a:r>
              <a:rPr lang="en-US" sz="1600"/>
              <a:t>.</a:t>
            </a:r>
            <a:endParaRPr lang="ro-RO" sz="1600"/>
          </a:p>
          <a:p>
            <a:r>
              <a:rPr lang="ro-RO" sz="1600"/>
              <a:t>- </a:t>
            </a:r>
            <a:r>
              <a:rPr lang="en-US" sz="1600"/>
              <a:t>Se </a:t>
            </a:r>
            <a:r>
              <a:rPr lang="en-US" sz="1600" err="1"/>
              <a:t>potrivește</a:t>
            </a:r>
            <a:r>
              <a:rPr lang="en-US" sz="1600"/>
              <a:t> perfect </a:t>
            </a:r>
            <a:r>
              <a:rPr lang="en-US" sz="1600" err="1"/>
              <a:t>în</a:t>
            </a:r>
            <a:r>
              <a:rPr lang="en-US" sz="1600"/>
              <a:t> </a:t>
            </a:r>
            <a:r>
              <a:rPr lang="en-US" sz="1600" err="1"/>
              <a:t>medii</a:t>
            </a:r>
            <a:r>
              <a:rPr lang="en-US" sz="1600"/>
              <a:t> </a:t>
            </a:r>
            <a:r>
              <a:rPr lang="en-US" sz="1600" err="1"/>
              <a:t>industriale</a:t>
            </a:r>
            <a:r>
              <a:rPr lang="en-US" sz="1600"/>
              <a:t> </a:t>
            </a:r>
            <a:r>
              <a:rPr lang="en-US" sz="1600" err="1"/>
              <a:t>unde</a:t>
            </a:r>
            <a:r>
              <a:rPr lang="en-US" sz="1600"/>
              <a:t> </a:t>
            </a:r>
            <a:r>
              <a:rPr lang="en-US" sz="1600" b="1" err="1"/>
              <a:t>identificarea</a:t>
            </a:r>
            <a:r>
              <a:rPr lang="en-US" sz="1600" b="1"/>
              <a:t> </a:t>
            </a:r>
            <a:r>
              <a:rPr lang="en-US" sz="1600" b="1" err="1"/>
              <a:t>completă</a:t>
            </a:r>
            <a:r>
              <a:rPr lang="en-US" sz="1600" b="1"/>
              <a:t> a comp</a:t>
            </a:r>
            <a:r>
              <a:rPr lang="ro-RO" sz="1600" b="1"/>
              <a:t>o</a:t>
            </a:r>
            <a:r>
              <a:rPr lang="en-US" sz="1600" b="1" err="1"/>
              <a:t>ziției</a:t>
            </a:r>
            <a:r>
              <a:rPr lang="en-US" sz="1600"/>
              <a:t> </a:t>
            </a:r>
            <a:r>
              <a:rPr lang="en-US" sz="1600" err="1"/>
              <a:t>este</a:t>
            </a:r>
            <a:r>
              <a:rPr lang="en-US" sz="1600"/>
              <a:t> </a:t>
            </a:r>
            <a:r>
              <a:rPr lang="en-US" sz="1600" err="1"/>
              <a:t>esențială</a:t>
            </a:r>
            <a:r>
              <a:rPr lang="en-US" sz="1600"/>
              <a:t>.</a:t>
            </a:r>
            <a:endParaRPr lang="ro-RO" sz="160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186FEC9-94D4-85C6-67E3-B540B5D02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r="824" b="3"/>
          <a:stretch>
            <a:fillRect/>
          </a:stretch>
        </p:blipFill>
        <p:spPr bwMode="auto">
          <a:xfrm>
            <a:off x="6172199" y="1825625"/>
            <a:ext cx="4724400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4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2EFAC-55FB-3021-3D45-00D4481A8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3AFD0-B563-53A5-D81D-5C628474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lang="ro-RO" dirty="0"/>
              <a:t>Sciaps Z-902 C+ - </a:t>
            </a:r>
            <a:r>
              <a:rPr lang="en-US" dirty="0" err="1"/>
              <a:t>Analizor</a:t>
            </a:r>
            <a:r>
              <a:rPr lang="en-US" dirty="0"/>
              <a:t> LIBS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determinarea</a:t>
            </a:r>
            <a:r>
              <a:rPr lang="en-US" dirty="0"/>
              <a:t> </a:t>
            </a:r>
            <a:r>
              <a:rPr lang="en-US" dirty="0" err="1"/>
              <a:t>precisă</a:t>
            </a:r>
            <a:r>
              <a:rPr lang="en-US" dirty="0"/>
              <a:t> a </a:t>
            </a:r>
            <a:r>
              <a:rPr lang="en-US" dirty="0" err="1"/>
              <a:t>carbonului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5A4E7-B9DF-7E51-6029-98F622C5D3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/>
          <a:p>
            <a:r>
              <a:rPr lang="en-US" sz="1400" dirty="0"/>
              <a:t>- </a:t>
            </a:r>
            <a:r>
              <a:rPr lang="ro-RO" sz="1400" dirty="0"/>
              <a:t>S</a:t>
            </a:r>
            <a:r>
              <a:rPr lang="en-US" sz="1400" dirty="0" err="1"/>
              <a:t>ingurul</a:t>
            </a:r>
            <a:r>
              <a:rPr lang="en-US" sz="1400" dirty="0"/>
              <a:t> </a:t>
            </a:r>
            <a:r>
              <a:rPr lang="en-US" sz="1400" dirty="0" err="1"/>
              <a:t>analizor</a:t>
            </a:r>
            <a:r>
              <a:rPr lang="en-US" sz="1400" dirty="0"/>
              <a:t> </a:t>
            </a:r>
            <a:r>
              <a:rPr lang="ro-RO" sz="1400" dirty="0"/>
              <a:t>de mână</a:t>
            </a:r>
            <a:r>
              <a:rPr lang="en-US" sz="1400" dirty="0"/>
              <a:t> LIBS de pe </a:t>
            </a:r>
            <a:r>
              <a:rPr lang="en-US" sz="1400" dirty="0" err="1"/>
              <a:t>piață</a:t>
            </a:r>
            <a:r>
              <a:rPr lang="en-US" sz="1400" dirty="0"/>
              <a:t> </a:t>
            </a:r>
            <a:r>
              <a:rPr lang="en-US" sz="1400" dirty="0" err="1"/>
              <a:t>capabil</a:t>
            </a:r>
            <a:r>
              <a:rPr lang="en-US" sz="1400" dirty="0"/>
              <a:t> </a:t>
            </a:r>
            <a:r>
              <a:rPr lang="en-US" sz="1400" dirty="0" err="1"/>
              <a:t>să</a:t>
            </a:r>
            <a:r>
              <a:rPr lang="en-US" sz="1400" dirty="0"/>
              <a:t> </a:t>
            </a:r>
            <a:r>
              <a:rPr lang="en-US" sz="1400" dirty="0" err="1"/>
              <a:t>efectueze</a:t>
            </a:r>
            <a:r>
              <a:rPr lang="en-US" sz="1400" dirty="0"/>
              <a:t> </a:t>
            </a:r>
            <a:r>
              <a:rPr lang="en-US" sz="1400" b="1" dirty="0" err="1"/>
              <a:t>analize</a:t>
            </a:r>
            <a:r>
              <a:rPr lang="en-US" sz="1400" b="1" dirty="0"/>
              <a:t> </a:t>
            </a:r>
            <a:r>
              <a:rPr lang="en-US" sz="1400" b="1" dirty="0" err="1"/>
              <a:t>exacte</a:t>
            </a:r>
            <a:r>
              <a:rPr lang="en-US" sz="1400" b="1" dirty="0"/>
              <a:t> ale </a:t>
            </a:r>
            <a:r>
              <a:rPr lang="en-US" sz="1400" b="1" dirty="0" err="1"/>
              <a:t>conținutului</a:t>
            </a:r>
            <a:r>
              <a:rPr lang="en-US" sz="1400" b="1" dirty="0"/>
              <a:t> de carbon</a:t>
            </a:r>
            <a:r>
              <a:rPr lang="en-US" sz="1400" dirty="0"/>
              <a:t>, </a:t>
            </a:r>
            <a:r>
              <a:rPr lang="en-US" sz="1400" dirty="0" err="1"/>
              <a:t>esențial</a:t>
            </a:r>
            <a:r>
              <a:rPr lang="en-US" sz="1400" dirty="0"/>
              <a:t> </a:t>
            </a:r>
            <a:r>
              <a:rPr lang="en-US" sz="1400" dirty="0" err="1"/>
              <a:t>pentru</a:t>
            </a:r>
            <a:r>
              <a:rPr lang="en-US" sz="1400" dirty="0"/>
              <a:t> </a:t>
            </a:r>
            <a:r>
              <a:rPr lang="en-US" sz="1400" dirty="0" err="1"/>
              <a:t>clasificarea</a:t>
            </a:r>
            <a:r>
              <a:rPr lang="en-US" sz="1400" dirty="0"/>
              <a:t> </a:t>
            </a:r>
            <a:r>
              <a:rPr lang="en-US" sz="1400" dirty="0" err="1"/>
              <a:t>oțelurilor</a:t>
            </a:r>
            <a:r>
              <a:rPr lang="en-US" sz="1400" dirty="0"/>
              <a:t> </a:t>
            </a:r>
            <a:r>
              <a:rPr lang="en-US" sz="1400" dirty="0" err="1"/>
              <a:t>și</a:t>
            </a:r>
            <a:r>
              <a:rPr lang="en-US" sz="1400" dirty="0"/>
              <a:t> </a:t>
            </a:r>
            <a:r>
              <a:rPr lang="en-US" sz="1400" dirty="0" err="1"/>
              <a:t>aliajelor</a:t>
            </a:r>
            <a:r>
              <a:rPr lang="en-US" sz="1400" dirty="0"/>
              <a:t> </a:t>
            </a:r>
            <a:r>
              <a:rPr lang="en-US" sz="1400" dirty="0" err="1"/>
              <a:t>feritice</a:t>
            </a:r>
            <a:r>
              <a:rPr lang="en-US" sz="1400" dirty="0"/>
              <a:t>.</a:t>
            </a:r>
          </a:p>
          <a:p>
            <a:r>
              <a:rPr lang="en-US" sz="1400" dirty="0"/>
              <a:t>- Ideal </a:t>
            </a:r>
            <a:r>
              <a:rPr lang="en-US" sz="1400" dirty="0" err="1"/>
              <a:t>pentru</a:t>
            </a:r>
            <a:r>
              <a:rPr lang="en-US" sz="1400" dirty="0"/>
              <a:t> </a:t>
            </a:r>
            <a:r>
              <a:rPr lang="en-US" sz="1400" b="1" dirty="0" err="1"/>
              <a:t>diferentierea</a:t>
            </a:r>
            <a:r>
              <a:rPr lang="en-US" sz="1400" b="1" dirty="0"/>
              <a:t> </a:t>
            </a:r>
            <a:r>
              <a:rPr lang="en-US" sz="1400" b="1" dirty="0" err="1"/>
              <a:t>oțelurilor</a:t>
            </a:r>
            <a:r>
              <a:rPr lang="en-US" sz="1400" b="1" dirty="0"/>
              <a:t> </a:t>
            </a:r>
            <a:r>
              <a:rPr lang="en-US" sz="1400" b="1" dirty="0" err="1"/>
              <a:t>inoxidabile</a:t>
            </a:r>
            <a:r>
              <a:rPr lang="en-US" sz="1400" b="1" dirty="0"/>
              <a:t> </a:t>
            </a:r>
            <a:r>
              <a:rPr lang="en-US" sz="1400" dirty="0"/>
              <a:t>cu </a:t>
            </a:r>
            <a:r>
              <a:rPr lang="en-US" sz="1400" dirty="0" err="1"/>
              <a:t>conținut</a:t>
            </a:r>
            <a:r>
              <a:rPr lang="en-US" sz="1400" dirty="0"/>
              <a:t> </a:t>
            </a:r>
            <a:r>
              <a:rPr lang="en-US" sz="1400" dirty="0" err="1"/>
              <a:t>scăzut</a:t>
            </a:r>
            <a:r>
              <a:rPr lang="en-US" sz="1400" dirty="0"/>
              <a:t> de carbon (L-grade). </a:t>
            </a:r>
            <a:endParaRPr lang="ro-RO" sz="1400" dirty="0"/>
          </a:p>
          <a:p>
            <a:r>
              <a:rPr lang="ro-RO" sz="1400" dirty="0"/>
              <a:t>- </a:t>
            </a:r>
            <a:r>
              <a:rPr lang="en-US" sz="1400" dirty="0" err="1"/>
              <a:t>Permite</a:t>
            </a:r>
            <a:r>
              <a:rPr lang="en-US" sz="1400" dirty="0"/>
              <a:t> </a:t>
            </a:r>
            <a:r>
              <a:rPr lang="en-US" sz="1400" b="1" dirty="0" err="1"/>
              <a:t>analiza</a:t>
            </a:r>
            <a:r>
              <a:rPr lang="en-US" sz="1400" b="1" dirty="0"/>
              <a:t> </a:t>
            </a:r>
            <a:r>
              <a:rPr lang="en-US" sz="1400" b="1" dirty="0" err="1"/>
              <a:t>în</a:t>
            </a:r>
            <a:r>
              <a:rPr lang="en-US" sz="1400" b="1" dirty="0"/>
              <a:t> </a:t>
            </a:r>
            <a:r>
              <a:rPr lang="en-US" sz="1400" b="1" dirty="0" err="1"/>
              <a:t>teren</a:t>
            </a:r>
            <a:r>
              <a:rPr lang="en-US" sz="1400" b="1" dirty="0"/>
              <a:t> a </a:t>
            </a:r>
            <a:r>
              <a:rPr lang="en-US" sz="1400" b="1" dirty="0" err="1"/>
              <a:t>carbonului</a:t>
            </a:r>
            <a:r>
              <a:rPr lang="en-US" sz="1400" b="1" dirty="0"/>
              <a:t>, </a:t>
            </a:r>
            <a:r>
              <a:rPr lang="en-US" sz="1400" b="1" dirty="0" err="1"/>
              <a:t>manganului</a:t>
            </a:r>
            <a:r>
              <a:rPr lang="en-US" sz="1400" b="1" dirty="0"/>
              <a:t>, </a:t>
            </a:r>
            <a:r>
              <a:rPr lang="en-US" sz="1400" b="1" dirty="0" err="1"/>
              <a:t>siliciului</a:t>
            </a:r>
            <a:r>
              <a:rPr lang="en-US" sz="1400" b="1" dirty="0"/>
              <a:t> </a:t>
            </a:r>
            <a:r>
              <a:rPr lang="en-US" sz="1400" b="1" dirty="0" err="1"/>
              <a:t>și</a:t>
            </a:r>
            <a:r>
              <a:rPr lang="en-US" sz="1400" b="1" dirty="0"/>
              <a:t> </a:t>
            </a:r>
            <a:r>
              <a:rPr lang="en-US" sz="1400" b="1" dirty="0" err="1"/>
              <a:t>altor</a:t>
            </a:r>
            <a:r>
              <a:rPr lang="en-US" sz="1400" b="1" dirty="0"/>
              <a:t> </a:t>
            </a:r>
            <a:r>
              <a:rPr lang="en-US" sz="1400" b="1" dirty="0" err="1"/>
              <a:t>elemente</a:t>
            </a:r>
            <a:r>
              <a:rPr lang="en-US" sz="1400" b="1" dirty="0"/>
              <a:t> </a:t>
            </a:r>
            <a:r>
              <a:rPr lang="en-US" sz="1400" b="1" dirty="0" err="1"/>
              <a:t>critice</a:t>
            </a:r>
            <a:r>
              <a:rPr lang="en-US" sz="1400" dirty="0"/>
              <a:t>.</a:t>
            </a:r>
            <a:endParaRPr lang="ro-RO" sz="1400" dirty="0"/>
          </a:p>
          <a:p>
            <a:r>
              <a:rPr lang="ro-RO" sz="1400" dirty="0"/>
              <a:t>- </a:t>
            </a:r>
            <a:r>
              <a:rPr lang="en-US" sz="1400" dirty="0" err="1"/>
              <a:t>Folosește</a:t>
            </a:r>
            <a:r>
              <a:rPr lang="en-US" sz="1400" dirty="0"/>
              <a:t> </a:t>
            </a:r>
            <a:r>
              <a:rPr lang="ro-RO" sz="1400" dirty="0"/>
              <a:t>purjare argon </a:t>
            </a:r>
            <a:r>
              <a:rPr lang="en-US" sz="1400" dirty="0" err="1"/>
              <a:t>pentru</a:t>
            </a:r>
            <a:r>
              <a:rPr lang="en-US" sz="1400" dirty="0"/>
              <a:t> </a:t>
            </a:r>
            <a:r>
              <a:rPr lang="en-US" sz="1400" dirty="0" err="1"/>
              <a:t>îmbunătățirea</a:t>
            </a:r>
            <a:r>
              <a:rPr lang="en-US" sz="1400" dirty="0"/>
              <a:t> </a:t>
            </a:r>
            <a:r>
              <a:rPr lang="en-US" sz="1400" dirty="0" err="1"/>
              <a:t>performanței</a:t>
            </a:r>
            <a:r>
              <a:rPr lang="en-US" sz="1400" dirty="0"/>
              <a:t> pe </a:t>
            </a:r>
            <a:r>
              <a:rPr lang="en-US" sz="1400" dirty="0" err="1"/>
              <a:t>elemente</a:t>
            </a:r>
            <a:r>
              <a:rPr lang="en-US" sz="1400" dirty="0"/>
              <a:t> </a:t>
            </a:r>
            <a:r>
              <a:rPr lang="en-US" sz="1400" dirty="0" err="1"/>
              <a:t>ușoare</a:t>
            </a:r>
            <a:r>
              <a:rPr lang="en-US" sz="1400" dirty="0"/>
              <a:t> (</a:t>
            </a:r>
            <a:r>
              <a:rPr lang="en-US" sz="1400" dirty="0" err="1"/>
              <a:t>precizie</a:t>
            </a:r>
            <a:r>
              <a:rPr lang="en-US" sz="1400" dirty="0"/>
              <a:t> </a:t>
            </a:r>
            <a:r>
              <a:rPr lang="en-US" sz="1400" dirty="0" err="1"/>
              <a:t>crescută</a:t>
            </a:r>
            <a:r>
              <a:rPr lang="en-US" sz="1400" dirty="0"/>
              <a:t>).</a:t>
            </a:r>
            <a:endParaRPr lang="ro-RO" sz="1400" dirty="0"/>
          </a:p>
          <a:p>
            <a:r>
              <a:rPr lang="ro-RO" sz="1400" dirty="0"/>
              <a:t>- </a:t>
            </a:r>
            <a:r>
              <a:rPr lang="en-US" sz="1400" dirty="0"/>
              <a:t>Instrument </a:t>
            </a:r>
            <a:r>
              <a:rPr lang="en-US" sz="1400" dirty="0" err="1"/>
              <a:t>esențial</a:t>
            </a:r>
            <a:r>
              <a:rPr lang="en-US" sz="1400" dirty="0"/>
              <a:t> </a:t>
            </a:r>
            <a:r>
              <a:rPr lang="en-US" sz="1400" dirty="0" err="1"/>
              <a:t>pentru</a:t>
            </a:r>
            <a:r>
              <a:rPr lang="en-US" sz="1400" dirty="0"/>
              <a:t> </a:t>
            </a:r>
            <a:r>
              <a:rPr lang="en-US" sz="1400" b="1" dirty="0"/>
              <a:t>PMI </a:t>
            </a:r>
            <a:r>
              <a:rPr lang="en-US" sz="1400" b="1" dirty="0" err="1"/>
              <a:t>în</a:t>
            </a:r>
            <a:r>
              <a:rPr lang="en-US" sz="1400" b="1" dirty="0"/>
              <a:t> </a:t>
            </a:r>
            <a:r>
              <a:rPr lang="en-US" sz="1400" b="1" dirty="0" err="1"/>
              <a:t>industria</a:t>
            </a:r>
            <a:r>
              <a:rPr lang="en-US" sz="1400" b="1" dirty="0"/>
              <a:t> </a:t>
            </a:r>
            <a:r>
              <a:rPr lang="en-US" sz="1400" b="1" dirty="0" err="1"/>
              <a:t>petrochimică</a:t>
            </a:r>
            <a:r>
              <a:rPr lang="en-US" sz="1400" b="1" dirty="0"/>
              <a:t>, </a:t>
            </a:r>
            <a:r>
              <a:rPr lang="en-US" sz="1400" b="1" dirty="0" err="1"/>
              <a:t>energetică</a:t>
            </a:r>
            <a:r>
              <a:rPr lang="en-US" sz="1400" b="1" dirty="0"/>
              <a:t> </a:t>
            </a:r>
            <a:r>
              <a:rPr lang="en-US" sz="1400" b="1" dirty="0" err="1"/>
              <a:t>și</a:t>
            </a:r>
            <a:r>
              <a:rPr lang="en-US" sz="1400" b="1" dirty="0"/>
              <a:t> </a:t>
            </a:r>
            <a:r>
              <a:rPr lang="en-US" sz="1400" b="1" dirty="0" err="1"/>
              <a:t>construcții</a:t>
            </a:r>
            <a:r>
              <a:rPr lang="en-US" sz="1400" b="1" dirty="0"/>
              <a:t> </a:t>
            </a:r>
            <a:r>
              <a:rPr lang="en-US" sz="1400" b="1" dirty="0" err="1"/>
              <a:t>sudate</a:t>
            </a:r>
            <a:r>
              <a:rPr lang="en-US" sz="1400" dirty="0"/>
              <a:t>, </a:t>
            </a:r>
            <a:r>
              <a:rPr lang="en-US" sz="1400" dirty="0" err="1"/>
              <a:t>unde</a:t>
            </a:r>
            <a:r>
              <a:rPr lang="en-US" sz="1400" dirty="0"/>
              <a:t> </a:t>
            </a:r>
            <a:r>
              <a:rPr lang="en-US" sz="1400" dirty="0" err="1"/>
              <a:t>identificarea</a:t>
            </a:r>
            <a:r>
              <a:rPr lang="en-US" sz="1400" dirty="0"/>
              <a:t> </a:t>
            </a:r>
            <a:r>
              <a:rPr lang="en-US" sz="1400" dirty="0" err="1"/>
              <a:t>exactă</a:t>
            </a:r>
            <a:r>
              <a:rPr lang="en-US" sz="1400" dirty="0"/>
              <a:t> a </a:t>
            </a:r>
            <a:r>
              <a:rPr lang="en-US" sz="1400" dirty="0" err="1"/>
              <a:t>gradului</a:t>
            </a:r>
            <a:r>
              <a:rPr lang="en-US" sz="1400" dirty="0"/>
              <a:t> </a:t>
            </a:r>
            <a:r>
              <a:rPr lang="en-US" sz="1400" dirty="0" err="1"/>
              <a:t>materialului</a:t>
            </a:r>
            <a:r>
              <a:rPr lang="en-US" sz="1400" dirty="0"/>
              <a:t> </a:t>
            </a:r>
            <a:r>
              <a:rPr lang="en-US" sz="1400" dirty="0" err="1"/>
              <a:t>este</a:t>
            </a:r>
            <a:r>
              <a:rPr lang="en-US" sz="1400" dirty="0"/>
              <a:t> </a:t>
            </a:r>
            <a:r>
              <a:rPr lang="en-US" sz="1400" dirty="0" err="1"/>
              <a:t>critică</a:t>
            </a:r>
            <a:r>
              <a:rPr lang="en-US" sz="1400" dirty="0"/>
              <a:t>.</a:t>
            </a:r>
            <a:endParaRPr lang="ro-RO" sz="1400" dirty="0"/>
          </a:p>
          <a:p>
            <a:r>
              <a:rPr lang="ro-RO" sz="1400" dirty="0"/>
              <a:t>- Formula completă pentru carbonul echivalent – sudabilitatea oțelurilor</a:t>
            </a:r>
          </a:p>
        </p:txBody>
      </p:sp>
      <p:pic>
        <p:nvPicPr>
          <p:cNvPr id="9218" name="Picture 2" descr="SciAps Z-903 LIBS Analyzer - IR Supplies and Services">
            <a:extLst>
              <a:ext uri="{FF2B5EF4-FFF2-40B4-BE49-F238E27FC236}">
                <a16:creationId xmlns:a16="http://schemas.microsoft.com/office/drawing/2014/main" id="{C83933C1-0BF0-F3A7-5A7D-010B3E4B4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r="-2" b="20827"/>
          <a:stretch>
            <a:fillRect/>
          </a:stretch>
        </p:blipFill>
        <p:spPr bwMode="auto">
          <a:xfrm>
            <a:off x="6172199" y="1825625"/>
            <a:ext cx="4724400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500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EF98B-3179-877A-EC7D-BB4C89E40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2BBE-0426-FE36-F605-BA561124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lang="ro-RO" dirty="0"/>
              <a:t>SCIAPS Z-901 CSI - </a:t>
            </a:r>
            <a:r>
              <a:rPr lang="en-US" dirty="0" err="1"/>
              <a:t>Analizor</a:t>
            </a:r>
            <a:r>
              <a:rPr lang="en-US" dirty="0"/>
              <a:t> LIBS </a:t>
            </a:r>
            <a:r>
              <a:rPr lang="en-US" dirty="0" err="1"/>
              <a:t>portabil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carbon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siliciu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EDA07-7251-6C7E-FA18-BEFD1BDEB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/>
          <a:p>
            <a:r>
              <a:rPr lang="en-US" sz="1700" dirty="0"/>
              <a:t>- </a:t>
            </a:r>
            <a:r>
              <a:rPr lang="ro-RO" sz="1700" dirty="0"/>
              <a:t>Complement pentru XRF</a:t>
            </a:r>
            <a:endParaRPr lang="en-US" sz="1700" dirty="0"/>
          </a:p>
          <a:p>
            <a:r>
              <a:rPr lang="en-US" sz="1700" dirty="0"/>
              <a:t>- </a:t>
            </a:r>
            <a:r>
              <a:rPr lang="ro-RO" sz="1700" dirty="0"/>
              <a:t>Măsoară doar Carbon și Siliciu</a:t>
            </a:r>
          </a:p>
          <a:p>
            <a:r>
              <a:rPr lang="en-US" sz="1700" dirty="0"/>
              <a:t>- Nu </a:t>
            </a:r>
            <a:r>
              <a:rPr lang="en-US" sz="1700" dirty="0" err="1"/>
              <a:t>necesită</a:t>
            </a:r>
            <a:r>
              <a:rPr lang="en-US" sz="1700" dirty="0"/>
              <a:t> </a:t>
            </a:r>
            <a:r>
              <a:rPr lang="en-US" sz="1700" dirty="0" err="1"/>
              <a:t>licență</a:t>
            </a:r>
            <a:r>
              <a:rPr lang="en-US" sz="1700" dirty="0"/>
              <a:t> de </a:t>
            </a:r>
            <a:r>
              <a:rPr lang="en-US" sz="1700" dirty="0" err="1"/>
              <a:t>utilizare</a:t>
            </a:r>
            <a:r>
              <a:rPr lang="en-US" sz="1700" dirty="0"/>
              <a:t> cu </a:t>
            </a:r>
            <a:r>
              <a:rPr lang="en-US" sz="1700" dirty="0" err="1"/>
              <a:t>surse</a:t>
            </a:r>
            <a:r>
              <a:rPr lang="en-US" sz="1700" dirty="0"/>
              <a:t> radioactive – perfect </a:t>
            </a:r>
            <a:r>
              <a:rPr lang="en-US" sz="1700" dirty="0" err="1"/>
              <a:t>pentru</a:t>
            </a:r>
            <a:r>
              <a:rPr lang="en-US" sz="1700" dirty="0"/>
              <a:t> </a:t>
            </a:r>
            <a:r>
              <a:rPr lang="en-US" sz="1700" dirty="0" err="1"/>
              <a:t>uz</a:t>
            </a:r>
            <a:r>
              <a:rPr lang="en-US" sz="1700" dirty="0"/>
              <a:t> </a:t>
            </a:r>
            <a:r>
              <a:rPr lang="en-US" sz="1700" dirty="0" err="1"/>
              <a:t>în</a:t>
            </a:r>
            <a:r>
              <a:rPr lang="en-US" sz="1700" dirty="0"/>
              <a:t> </a:t>
            </a:r>
            <a:r>
              <a:rPr lang="en-US" sz="1700" dirty="0" err="1"/>
              <a:t>industrii</a:t>
            </a:r>
            <a:r>
              <a:rPr lang="en-US" sz="1700" dirty="0"/>
              <a:t> </a:t>
            </a:r>
            <a:r>
              <a:rPr lang="en-US" sz="1700" dirty="0" err="1"/>
              <a:t>reglementate</a:t>
            </a:r>
            <a:r>
              <a:rPr lang="en-US" sz="1700" dirty="0"/>
              <a:t> </a:t>
            </a:r>
            <a:r>
              <a:rPr lang="en-US" sz="1700" dirty="0" err="1"/>
              <a:t>sau</a:t>
            </a:r>
            <a:r>
              <a:rPr lang="en-US" sz="1700" dirty="0"/>
              <a:t> </a:t>
            </a:r>
            <a:r>
              <a:rPr lang="en-US" sz="1700" dirty="0" err="1"/>
              <a:t>locații</a:t>
            </a:r>
            <a:r>
              <a:rPr lang="en-US" sz="1700" dirty="0"/>
              <a:t> </a:t>
            </a:r>
            <a:r>
              <a:rPr lang="en-US" sz="1700" dirty="0" err="1"/>
              <a:t>sensibile</a:t>
            </a:r>
            <a:r>
              <a:rPr lang="en-US" sz="1700" dirty="0"/>
              <a:t>.</a:t>
            </a:r>
          </a:p>
          <a:p>
            <a:r>
              <a:rPr lang="ro-RO" sz="1800" dirty="0"/>
              <a:t>- </a:t>
            </a:r>
            <a:r>
              <a:rPr lang="en-US" sz="1800" dirty="0" err="1"/>
              <a:t>Poate</a:t>
            </a:r>
            <a:r>
              <a:rPr lang="en-US" sz="1800" dirty="0"/>
              <a:t> </a:t>
            </a:r>
            <a:r>
              <a:rPr lang="en-US" sz="1800" dirty="0" err="1"/>
              <a:t>combina</a:t>
            </a:r>
            <a:r>
              <a:rPr lang="en-US" sz="1800" dirty="0"/>
              <a:t> </a:t>
            </a:r>
            <a:r>
              <a:rPr lang="en-US" sz="1800" dirty="0" err="1"/>
              <a:t>rezultatele</a:t>
            </a:r>
            <a:r>
              <a:rPr lang="en-US" sz="1800" dirty="0"/>
              <a:t> </a:t>
            </a:r>
            <a:r>
              <a:rPr lang="en-US" sz="1800" dirty="0" err="1"/>
              <a:t>obținute</a:t>
            </a:r>
            <a:r>
              <a:rPr lang="en-US" sz="1800" dirty="0"/>
              <a:t> cu XRF cu </a:t>
            </a:r>
            <a:r>
              <a:rPr lang="en-US" sz="1800" dirty="0" err="1"/>
              <a:t>cele</a:t>
            </a:r>
            <a:r>
              <a:rPr lang="en-US" sz="1800" dirty="0"/>
              <a:t> </a:t>
            </a:r>
            <a:r>
              <a:rPr lang="en-US" sz="1800" dirty="0" err="1"/>
              <a:t>transmise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stocate</a:t>
            </a:r>
            <a:r>
              <a:rPr lang="en-US" sz="1800" dirty="0"/>
              <a:t>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serviciul</a:t>
            </a:r>
            <a:r>
              <a:rPr lang="en-US" sz="1800" dirty="0"/>
              <a:t> Cloud</a:t>
            </a:r>
            <a:endParaRPr lang="ro-RO" sz="1800" dirty="0"/>
          </a:p>
          <a:p>
            <a:r>
              <a:rPr lang="ro-RO" sz="1700" dirty="0"/>
              <a:t>- Preț promoțional foarte atractiv</a:t>
            </a:r>
            <a:endParaRPr lang="en-US" sz="1700" dirty="0"/>
          </a:p>
        </p:txBody>
      </p:sp>
      <p:pic>
        <p:nvPicPr>
          <p:cNvPr id="10242" name="Picture 2" descr="SciAps Z-901 CSi Analyzer - IR Supplies and Services">
            <a:extLst>
              <a:ext uri="{FF2B5EF4-FFF2-40B4-BE49-F238E27FC236}">
                <a16:creationId xmlns:a16="http://schemas.microsoft.com/office/drawing/2014/main" id="{7990A425-B676-A365-E742-D15F0B41E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 r="-1" b="12435"/>
          <a:stretch>
            <a:fillRect/>
          </a:stretch>
        </p:blipFill>
        <p:spPr bwMode="auto">
          <a:xfrm>
            <a:off x="6172199" y="1825625"/>
            <a:ext cx="4724400" cy="41179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40226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t>Protecția detectorului XRF – Noutăți 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/>
          <a:p>
            <a:r>
              <a:rPr dirty="0"/>
              <a:t>- Noul </a:t>
            </a:r>
            <a:r>
              <a:rPr dirty="0" err="1"/>
              <a:t>sistem</a:t>
            </a:r>
            <a:r>
              <a:rPr dirty="0"/>
              <a:t> Detector Protector™ de la </a:t>
            </a:r>
            <a:r>
              <a:rPr dirty="0" err="1"/>
              <a:t>SciAps</a:t>
            </a:r>
            <a:r>
              <a:rPr lang="ro-RO"/>
              <a:t> (DPT)</a:t>
            </a:r>
            <a:endParaRPr dirty="0"/>
          </a:p>
          <a:p>
            <a:r>
              <a:rPr dirty="0"/>
              <a:t>- </a:t>
            </a:r>
            <a:r>
              <a:rPr dirty="0" err="1"/>
              <a:t>Previne</a:t>
            </a:r>
            <a:r>
              <a:rPr dirty="0"/>
              <a:t> </a:t>
            </a:r>
            <a:r>
              <a:rPr dirty="0" err="1"/>
              <a:t>deteriorarea</a:t>
            </a:r>
            <a:r>
              <a:rPr dirty="0"/>
              <a:t> </a:t>
            </a:r>
            <a:r>
              <a:rPr dirty="0" err="1"/>
              <a:t>accidentală</a:t>
            </a:r>
            <a:r>
              <a:rPr dirty="0"/>
              <a:t> a </a:t>
            </a:r>
            <a:r>
              <a:rPr dirty="0" err="1"/>
              <a:t>detectorului</a:t>
            </a:r>
            <a:endParaRPr dirty="0"/>
          </a:p>
          <a:p>
            <a:r>
              <a:rPr dirty="0"/>
              <a:t>- Mai </a:t>
            </a:r>
            <a:r>
              <a:rPr dirty="0" err="1"/>
              <a:t>multă</a:t>
            </a:r>
            <a:r>
              <a:rPr dirty="0"/>
              <a:t> </a:t>
            </a:r>
            <a:r>
              <a:rPr dirty="0" err="1"/>
              <a:t>siguranță</a:t>
            </a:r>
            <a:r>
              <a:rPr dirty="0"/>
              <a:t> </a:t>
            </a:r>
            <a:r>
              <a:rPr dirty="0" err="1"/>
              <a:t>pentru</a:t>
            </a:r>
            <a:r>
              <a:rPr dirty="0"/>
              <a:t> operator </a:t>
            </a:r>
            <a:r>
              <a:rPr dirty="0" err="1"/>
              <a:t>și</a:t>
            </a:r>
            <a:r>
              <a:rPr dirty="0"/>
              <a:t> </a:t>
            </a:r>
            <a:r>
              <a:rPr dirty="0" err="1"/>
              <a:t>costuri</a:t>
            </a:r>
            <a:r>
              <a:rPr dirty="0"/>
              <a:t> </a:t>
            </a:r>
            <a:r>
              <a:rPr dirty="0" err="1"/>
              <a:t>reduse</a:t>
            </a:r>
            <a:r>
              <a:rPr dirty="0"/>
              <a:t> pe termen </a:t>
            </a:r>
            <a:r>
              <a:rPr dirty="0" err="1"/>
              <a:t>lun</a:t>
            </a:r>
            <a:r>
              <a:rPr lang="ro-RO" dirty="0"/>
              <a:t>g</a:t>
            </a:r>
            <a:endParaRPr dirty="0"/>
          </a:p>
        </p:txBody>
      </p:sp>
      <p:pic>
        <p:nvPicPr>
          <p:cNvPr id="4098" name="Picture 2" descr="Detector Protector Technology">
            <a:extLst>
              <a:ext uri="{FF2B5EF4-FFF2-40B4-BE49-F238E27FC236}">
                <a16:creationId xmlns:a16="http://schemas.microsoft.com/office/drawing/2014/main" id="{F363018A-C7FE-7DFC-0255-068F45A3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7" r="4709" b="-1"/>
          <a:stretch>
            <a:fillRect/>
          </a:stretch>
        </p:blipFill>
        <p:spPr bwMode="auto">
          <a:xfrm>
            <a:off x="6172198" y="1476925"/>
            <a:ext cx="5124451" cy="4466675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3A5D9-DCEC-6E40-57D8-430C2673D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9CDBF54-1A2C-CB8F-7389-2D23FF51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en-US" dirty="0"/>
              <a:t>PROMAG AD-3 – </a:t>
            </a:r>
            <a:r>
              <a:rPr lang="ro-RO" dirty="0"/>
              <a:t>JUG MAGNETIC </a:t>
            </a:r>
            <a:r>
              <a:rPr lang="en-US" dirty="0" err="1"/>
              <a:t>portabil</a:t>
            </a:r>
            <a:endParaRPr lang="es-ES"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E1F6947-59B2-DA72-2767-260A90D66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579" y="6359495"/>
            <a:ext cx="1709487" cy="433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DC7A3-3333-C282-BFA6-9EA973FD8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74" y="537736"/>
            <a:ext cx="6277851" cy="61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PROMAG AD-3 – </a:t>
            </a:r>
            <a:r>
              <a:rPr dirty="0" err="1"/>
              <a:t>Soluție</a:t>
            </a:r>
            <a:r>
              <a:rPr dirty="0"/>
              <a:t> </a:t>
            </a:r>
            <a:r>
              <a:rPr dirty="0" err="1"/>
              <a:t>electromagnetică</a:t>
            </a:r>
            <a:r>
              <a:rPr dirty="0"/>
              <a:t> </a:t>
            </a:r>
            <a:r>
              <a:rPr dirty="0" err="1"/>
              <a:t>portabilă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- </a:t>
            </a:r>
            <a:r>
              <a:rPr lang="ro-RO" dirty="0"/>
              <a:t>Jug</a:t>
            </a:r>
            <a:r>
              <a:rPr dirty="0"/>
              <a:t> electromagnetic de </a:t>
            </a:r>
            <a:r>
              <a:rPr dirty="0" err="1"/>
              <a:t>ultimă</a:t>
            </a:r>
            <a:r>
              <a:rPr dirty="0"/>
              <a:t> </a:t>
            </a:r>
            <a:r>
              <a:rPr dirty="0" err="1"/>
              <a:t>generație</a:t>
            </a:r>
            <a:r>
              <a:rPr dirty="0"/>
              <a:t> </a:t>
            </a:r>
            <a:r>
              <a:rPr dirty="0" err="1"/>
              <a:t>pentru</a:t>
            </a:r>
            <a:r>
              <a:rPr dirty="0"/>
              <a:t> </a:t>
            </a:r>
            <a:r>
              <a:rPr dirty="0" err="1"/>
              <a:t>inspecție</a:t>
            </a:r>
            <a:r>
              <a:rPr dirty="0"/>
              <a:t> cu </a:t>
            </a:r>
            <a:r>
              <a:rPr dirty="0" err="1"/>
              <a:t>particule</a:t>
            </a:r>
            <a:r>
              <a:rPr dirty="0"/>
              <a:t> </a:t>
            </a:r>
            <a:r>
              <a:rPr dirty="0" err="1"/>
              <a:t>magnetice</a:t>
            </a:r>
            <a:r>
              <a:rPr dirty="0"/>
              <a:t>.</a:t>
            </a:r>
          </a:p>
          <a:p>
            <a:r>
              <a:rPr dirty="0"/>
              <a:t>- Ideal </a:t>
            </a:r>
            <a:r>
              <a:rPr dirty="0" err="1"/>
              <a:t>pentru</a:t>
            </a:r>
            <a:r>
              <a:rPr dirty="0"/>
              <a:t> </a:t>
            </a:r>
            <a:r>
              <a:rPr dirty="0" err="1"/>
              <a:t>aplicații</a:t>
            </a:r>
            <a:r>
              <a:rPr dirty="0"/>
              <a:t> </a:t>
            </a:r>
            <a:r>
              <a:rPr dirty="0" err="1"/>
              <a:t>portabile</a:t>
            </a:r>
            <a:r>
              <a:rPr dirty="0"/>
              <a:t>, </a:t>
            </a:r>
            <a:r>
              <a:rPr dirty="0" err="1"/>
              <a:t>în</a:t>
            </a:r>
            <a:r>
              <a:rPr dirty="0"/>
              <a:t> </a:t>
            </a:r>
            <a:r>
              <a:rPr dirty="0" err="1"/>
              <a:t>teren</a:t>
            </a:r>
            <a:r>
              <a:rPr dirty="0"/>
              <a:t> </a:t>
            </a:r>
            <a:r>
              <a:rPr dirty="0" err="1"/>
              <a:t>sau</a:t>
            </a:r>
            <a:r>
              <a:rPr dirty="0"/>
              <a:t> atelier.</a:t>
            </a:r>
          </a:p>
          <a:p>
            <a:r>
              <a:rPr dirty="0"/>
              <a:t>- </a:t>
            </a:r>
            <a:r>
              <a:rPr dirty="0" err="1"/>
              <a:t>Produs</a:t>
            </a:r>
            <a:r>
              <a:rPr dirty="0"/>
              <a:t> </a:t>
            </a:r>
            <a:r>
              <a:rPr dirty="0" err="1"/>
              <a:t>certificat</a:t>
            </a:r>
            <a:r>
              <a:rPr dirty="0"/>
              <a:t> conform </a:t>
            </a:r>
            <a:r>
              <a:rPr dirty="0" err="1"/>
              <a:t>normelor</a:t>
            </a:r>
            <a:r>
              <a:rPr dirty="0"/>
              <a:t> </a:t>
            </a:r>
            <a:r>
              <a:rPr dirty="0" err="1"/>
              <a:t>internaționale</a:t>
            </a:r>
            <a:r>
              <a:rPr dirty="0"/>
              <a:t> (ASTM E709, ASME BPVC).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es-ES" dirty="0"/>
              <a:t>Radiografie digitală – Rapidă, sigură, eficientă</a:t>
            </a: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790302" y="685800"/>
            <a:ext cx="6395502" cy="823823"/>
          </a:xfrm>
        </p:spPr>
        <p:txBody>
          <a:bodyPr rtlCol="0"/>
          <a:lstStyle/>
          <a:p>
            <a:pPr rtl="0"/>
            <a:r>
              <a:rPr lang="ro-RO" dirty="0"/>
              <a:t>Familia de produse digitale Carestream NDT – CR &amp; DR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4836CB4-8390-358F-E1D2-0642E33EAB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579" y="6359495"/>
            <a:ext cx="1709487" cy="433839"/>
          </a:xfrm>
          <a:prstGeom prst="rect">
            <a:avLst/>
          </a:prstGeom>
        </p:spPr>
      </p:pic>
      <p:pic>
        <p:nvPicPr>
          <p:cNvPr id="7" name="Picture 4" descr="High Stability. Consistent Results.">
            <a:extLst>
              <a:ext uri="{FF2B5EF4-FFF2-40B4-BE49-F238E27FC236}">
                <a16:creationId xmlns:a16="http://schemas.microsoft.com/office/drawing/2014/main" id="{61010C0B-C0AE-4E06-CFFA-E6C1820D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101" y="4581601"/>
            <a:ext cx="2916724" cy="6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veral different types of printer&#10;&#10;AI-generated content may be incorrect.">
            <a:extLst>
              <a:ext uri="{FF2B5EF4-FFF2-40B4-BE49-F238E27FC236}">
                <a16:creationId xmlns:a16="http://schemas.microsoft.com/office/drawing/2014/main" id="{9E000140-9035-CBD1-C99E-A46115E71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3" y="1690778"/>
            <a:ext cx="7482141" cy="42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De </a:t>
            </a:r>
            <a:r>
              <a:rPr dirty="0" err="1"/>
              <a:t>ce</a:t>
            </a:r>
            <a:r>
              <a:rPr dirty="0"/>
              <a:t> PROMAG AD-3?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✅ </a:t>
            </a:r>
            <a:r>
              <a:rPr dirty="0" err="1"/>
              <a:t>Portabil</a:t>
            </a:r>
            <a:r>
              <a:rPr dirty="0"/>
              <a:t>, compact, </a:t>
            </a:r>
            <a:r>
              <a:rPr dirty="0" err="1"/>
              <a:t>ușor</a:t>
            </a:r>
            <a:r>
              <a:rPr dirty="0"/>
              <a:t> (2,8 kg)</a:t>
            </a:r>
          </a:p>
          <a:p>
            <a:r>
              <a:rPr dirty="0"/>
              <a:t>✅ </a:t>
            </a:r>
            <a:r>
              <a:rPr dirty="0" err="1"/>
              <a:t>Reîncărcabil</a:t>
            </a:r>
            <a:r>
              <a:rPr dirty="0"/>
              <a:t> (2 ore </a:t>
            </a:r>
            <a:r>
              <a:rPr dirty="0" err="1"/>
              <a:t>utilizare</a:t>
            </a:r>
            <a:r>
              <a:rPr dirty="0"/>
              <a:t> </a:t>
            </a:r>
            <a:r>
              <a:rPr dirty="0" err="1"/>
              <a:t>continuă</a:t>
            </a:r>
            <a:r>
              <a:rPr dirty="0"/>
              <a:t>, 6 ore standby)</a:t>
            </a:r>
          </a:p>
          <a:p>
            <a:r>
              <a:rPr dirty="0"/>
              <a:t>✅ </a:t>
            </a:r>
            <a:r>
              <a:rPr dirty="0" err="1"/>
              <a:t>Selectare</a:t>
            </a:r>
            <a:r>
              <a:rPr dirty="0"/>
              <a:t> mod: </a:t>
            </a:r>
            <a:r>
              <a:rPr lang="ro-RO" dirty="0"/>
              <a:t>AC / </a:t>
            </a:r>
            <a:r>
              <a:rPr dirty="0"/>
              <a:t>DC</a:t>
            </a:r>
            <a:endParaRPr lang="ro-RO" dirty="0"/>
          </a:p>
          <a:p>
            <a:r>
              <a:rPr lang="en-US" dirty="0"/>
              <a:t>✅ </a:t>
            </a:r>
            <a:r>
              <a:rPr lang="ro-RO" dirty="0"/>
              <a:t>Sursă lumina: l</a:t>
            </a:r>
            <a:r>
              <a:rPr dirty="0" err="1"/>
              <a:t>umi</a:t>
            </a:r>
            <a:r>
              <a:rPr lang="ro-RO" dirty="0"/>
              <a:t>nă</a:t>
            </a:r>
            <a:r>
              <a:rPr dirty="0"/>
              <a:t> </a:t>
            </a:r>
            <a:r>
              <a:rPr dirty="0" err="1"/>
              <a:t>albă</a:t>
            </a:r>
            <a:r>
              <a:rPr lang="ro-RO" dirty="0"/>
              <a:t> /</a:t>
            </a:r>
            <a:r>
              <a:rPr dirty="0"/>
              <a:t> UV</a:t>
            </a:r>
          </a:p>
          <a:p>
            <a:r>
              <a:rPr dirty="0"/>
              <a:t>✅ Timp de </a:t>
            </a:r>
            <a:r>
              <a:rPr dirty="0" err="1"/>
              <a:t>încărcare</a:t>
            </a:r>
            <a:r>
              <a:rPr dirty="0"/>
              <a:t> </a:t>
            </a:r>
            <a:r>
              <a:rPr dirty="0" err="1"/>
              <a:t>redus</a:t>
            </a:r>
            <a:r>
              <a:rPr dirty="0"/>
              <a:t> – 1 </a:t>
            </a:r>
            <a:r>
              <a:rPr dirty="0" err="1"/>
              <a:t>oră</a:t>
            </a:r>
            <a:endParaRPr dirty="0"/>
          </a:p>
          <a:p>
            <a:r>
              <a:rPr dirty="0"/>
              <a:t>✅ </a:t>
            </a:r>
            <a:r>
              <a:rPr dirty="0" err="1"/>
              <a:t>Operare</a:t>
            </a:r>
            <a:r>
              <a:rPr dirty="0"/>
              <a:t> </a:t>
            </a:r>
            <a:r>
              <a:rPr dirty="0" err="1"/>
              <a:t>simplă</a:t>
            </a:r>
            <a:r>
              <a:rPr dirty="0"/>
              <a:t> cu </a:t>
            </a:r>
            <a:r>
              <a:rPr dirty="0" err="1"/>
              <a:t>afișaj</a:t>
            </a:r>
            <a:r>
              <a:rPr dirty="0"/>
              <a:t> digital</a:t>
            </a:r>
          </a:p>
          <a:p>
            <a:r>
              <a:rPr dirty="0"/>
              <a:t>✅ Design robust, </a:t>
            </a:r>
            <a:r>
              <a:rPr dirty="0" err="1"/>
              <a:t>capete</a:t>
            </a:r>
            <a:r>
              <a:rPr dirty="0"/>
              <a:t> </a:t>
            </a:r>
            <a:r>
              <a:rPr dirty="0" err="1"/>
              <a:t>reglabile</a:t>
            </a:r>
            <a:r>
              <a:rPr dirty="0"/>
              <a:t> </a:t>
            </a:r>
            <a:r>
              <a:rPr dirty="0" err="1"/>
              <a:t>pentru</a:t>
            </a:r>
            <a:r>
              <a:rPr dirty="0"/>
              <a:t> </a:t>
            </a:r>
            <a:r>
              <a:rPr dirty="0" err="1"/>
              <a:t>acces</a:t>
            </a:r>
            <a:r>
              <a:rPr dirty="0"/>
              <a:t> </a:t>
            </a:r>
            <a:r>
              <a:rPr dirty="0" err="1"/>
              <a:t>în</a:t>
            </a:r>
            <a:r>
              <a:rPr dirty="0"/>
              <a:t> zone </a:t>
            </a:r>
            <a:r>
              <a:rPr dirty="0" err="1"/>
              <a:t>dificile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950" y="98822"/>
            <a:ext cx="9601200" cy="533400"/>
          </a:xfrm>
        </p:spPr>
        <p:txBody>
          <a:bodyPr/>
          <a:lstStyle/>
          <a:p>
            <a:r>
              <a:rPr dirty="0"/>
              <a:t>Design </a:t>
            </a:r>
            <a:r>
              <a:rPr dirty="0" err="1"/>
              <a:t>avansat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</a:t>
            </a:r>
            <a:r>
              <a:rPr lang="ro-RO" dirty="0"/>
              <a:t>multi</a:t>
            </a:r>
            <a:r>
              <a:rPr dirty="0" err="1"/>
              <a:t>funcțional</a:t>
            </a:r>
            <a:endParaRPr dirty="0"/>
          </a:p>
        </p:txBody>
      </p:sp>
      <p:pic>
        <p:nvPicPr>
          <p:cNvPr id="7" name="Picture 6" descr="A close up of a device&#10;&#10;AI-generated content may be incorrect.">
            <a:extLst>
              <a:ext uri="{FF2B5EF4-FFF2-40B4-BE49-F238E27FC236}">
                <a16:creationId xmlns:a16="http://schemas.microsoft.com/office/drawing/2014/main" id="{E9C55548-72D6-203A-29AD-86203D663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495300"/>
            <a:ext cx="3530600" cy="2647950"/>
          </a:xfrm>
          <a:prstGeom prst="rect">
            <a:avLst/>
          </a:prstGeom>
        </p:spPr>
      </p:pic>
      <p:pic>
        <p:nvPicPr>
          <p:cNvPr id="9" name="Picture 8" descr="A black rectangular object with buttons&#10;&#10;AI-generated content may be incorrect.">
            <a:extLst>
              <a:ext uri="{FF2B5EF4-FFF2-40B4-BE49-F238E27FC236}">
                <a16:creationId xmlns:a16="http://schemas.microsoft.com/office/drawing/2014/main" id="{DF312E8C-B256-E1E8-4149-64ED686CD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365522"/>
            <a:ext cx="4394200" cy="3295650"/>
          </a:xfrm>
          <a:prstGeom prst="rect">
            <a:avLst/>
          </a:prstGeom>
        </p:spPr>
      </p:pic>
      <p:pic>
        <p:nvPicPr>
          <p:cNvPr id="11" name="Picture 10" descr="A black and silver device with four metal parts&#10;&#10;AI-generated content may be incorrect.">
            <a:extLst>
              <a:ext uri="{FF2B5EF4-FFF2-40B4-BE49-F238E27FC236}">
                <a16:creationId xmlns:a16="http://schemas.microsoft.com/office/drawing/2014/main" id="{0785D38B-3022-92E6-6EA6-4F83F9CF3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495300"/>
            <a:ext cx="3981450" cy="2986088"/>
          </a:xfrm>
          <a:prstGeom prst="rect">
            <a:avLst/>
          </a:prstGeom>
        </p:spPr>
      </p:pic>
      <p:pic>
        <p:nvPicPr>
          <p:cNvPr id="13" name="Picture 12" descr="A black handle with silver metal legs&#10;&#10;AI-generated content may be incorrect.">
            <a:extLst>
              <a:ext uri="{FF2B5EF4-FFF2-40B4-BE49-F238E27FC236}">
                <a16:creationId xmlns:a16="http://schemas.microsoft.com/office/drawing/2014/main" id="{19EF5A24-F178-3C8B-A61C-678C51D79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62325"/>
            <a:ext cx="3773489" cy="2830117"/>
          </a:xfrm>
          <a:prstGeom prst="rect">
            <a:avLst/>
          </a:prstGeom>
        </p:spPr>
      </p:pic>
      <p:pic>
        <p:nvPicPr>
          <p:cNvPr id="15" name="Picture 14" descr="A light in the dark&#10;&#10;AI-generated content may be incorrect.">
            <a:extLst>
              <a:ext uri="{FF2B5EF4-FFF2-40B4-BE49-F238E27FC236}">
                <a16:creationId xmlns:a16="http://schemas.microsoft.com/office/drawing/2014/main" id="{E8DCC855-2C4B-4480-8184-FB0BD96B1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3362324"/>
            <a:ext cx="3773489" cy="2830117"/>
          </a:xfrm>
          <a:prstGeom prst="rect">
            <a:avLst/>
          </a:prstGeom>
        </p:spPr>
      </p:pic>
      <p:pic>
        <p:nvPicPr>
          <p:cNvPr id="17" name="Picture 16" descr="A black device with metal holders&#10;&#10;AI-generated content may be incorrect.">
            <a:extLst>
              <a:ext uri="{FF2B5EF4-FFF2-40B4-BE49-F238E27FC236}">
                <a16:creationId xmlns:a16="http://schemas.microsoft.com/office/drawing/2014/main" id="{9F97CCD3-7FAB-4CF7-C67B-A1E54086CA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75" y="1819275"/>
            <a:ext cx="3482975" cy="261223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8FEA0-D0B5-EB8B-B94A-669613284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CFC727D-8C59-2C1E-DA0C-8499B254A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86" y="958395"/>
            <a:ext cx="10058400" cy="2743200"/>
          </a:xfrm>
        </p:spPr>
        <p:txBody>
          <a:bodyPr rtlCol="0">
            <a:normAutofit/>
          </a:bodyPr>
          <a:lstStyle/>
          <a:p>
            <a:pPr algn="ctr"/>
            <a:r>
              <a:rPr lang="ro-RO" dirty="0"/>
              <a:t>VĂ MULȚUMESC!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F8AB4B5-5465-2E0C-DEA4-F42130A82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511" y="6161518"/>
            <a:ext cx="2226722" cy="5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Radiografie</a:t>
            </a:r>
            <a:r>
              <a:rPr dirty="0"/>
              <a:t> </a:t>
            </a:r>
            <a:r>
              <a:rPr dirty="0" err="1"/>
              <a:t>digitală</a:t>
            </a:r>
            <a:r>
              <a:rPr dirty="0"/>
              <a:t> – </a:t>
            </a:r>
            <a:r>
              <a:rPr dirty="0" err="1"/>
              <a:t>Rapidă</a:t>
            </a:r>
            <a:r>
              <a:rPr dirty="0"/>
              <a:t>, </a:t>
            </a:r>
            <a:r>
              <a:rPr dirty="0" err="1"/>
              <a:t>sigură</a:t>
            </a:r>
            <a:r>
              <a:rPr dirty="0"/>
              <a:t>, </a:t>
            </a:r>
            <a:r>
              <a:rPr dirty="0" err="1"/>
              <a:t>eficientă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- Radiografia digitală (DR/CR) este o metodă esențială în testarea nedistructivă.</a:t>
            </a:r>
          </a:p>
          <a:p>
            <a:r>
              <a:t>- Oferă imagini de înaltă calitate, rezultate imediate și un flux de lucru digitalizat.</a:t>
            </a:r>
          </a:p>
          <a:p>
            <a:r>
              <a:t>- Ideală pentru aplicații precum: suduri, coroziune, componente turnate, etc.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Soluții Carestream NDT – Mobilitate și Performanță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- </a:t>
            </a:r>
            <a:r>
              <a:rPr dirty="0" err="1"/>
              <a:t>Sisteme</a:t>
            </a:r>
            <a:r>
              <a:rPr dirty="0"/>
              <a:t> DR </a:t>
            </a:r>
            <a:r>
              <a:rPr dirty="0" err="1"/>
              <a:t>și</a:t>
            </a:r>
            <a:r>
              <a:rPr dirty="0"/>
              <a:t> CR </a:t>
            </a:r>
            <a:r>
              <a:rPr dirty="0" err="1"/>
              <a:t>adaptate</a:t>
            </a:r>
            <a:r>
              <a:rPr dirty="0"/>
              <a:t> </a:t>
            </a:r>
            <a:r>
              <a:rPr dirty="0" err="1"/>
              <a:t>mediilor</a:t>
            </a:r>
            <a:r>
              <a:rPr dirty="0"/>
              <a:t> </a:t>
            </a:r>
            <a:r>
              <a:rPr dirty="0" err="1"/>
              <a:t>industriale</a:t>
            </a:r>
            <a:r>
              <a:rPr dirty="0"/>
              <a:t> </a:t>
            </a:r>
            <a:r>
              <a:rPr dirty="0" err="1"/>
              <a:t>dificile</a:t>
            </a:r>
            <a:r>
              <a:rPr dirty="0"/>
              <a:t>.</a:t>
            </a:r>
          </a:p>
          <a:p>
            <a:r>
              <a:rPr dirty="0"/>
              <a:t>- </a:t>
            </a:r>
            <a:r>
              <a:rPr dirty="0" err="1"/>
              <a:t>Compatibilitate</a:t>
            </a:r>
            <a:r>
              <a:rPr dirty="0"/>
              <a:t> cu </a:t>
            </a:r>
            <a:r>
              <a:rPr dirty="0" err="1"/>
              <a:t>standarde</a:t>
            </a:r>
            <a:r>
              <a:rPr dirty="0"/>
              <a:t> </a:t>
            </a:r>
            <a:r>
              <a:rPr dirty="0" err="1"/>
              <a:t>internaționale</a:t>
            </a:r>
            <a:r>
              <a:rPr dirty="0"/>
              <a:t> </a:t>
            </a:r>
            <a:r>
              <a:rPr dirty="0" err="1"/>
              <a:t>și</a:t>
            </a:r>
            <a:r>
              <a:rPr dirty="0"/>
              <a:t> software </a:t>
            </a:r>
            <a:r>
              <a:rPr lang="ro-RO" dirty="0"/>
              <a:t>DICONDE</a:t>
            </a:r>
            <a:r>
              <a:rPr dirty="0"/>
              <a:t> NDT.</a:t>
            </a:r>
          </a:p>
          <a:p>
            <a:endParaRPr dirty="0"/>
          </a:p>
          <a:p>
            <a:r>
              <a:rPr lang="ro-RO" dirty="0"/>
              <a:t>Studii de caz</a:t>
            </a:r>
            <a:r>
              <a:rPr dirty="0"/>
              <a:t>:</a:t>
            </a:r>
          </a:p>
          <a:p>
            <a:r>
              <a:rPr dirty="0"/>
              <a:t>• HPX-PRO: </a:t>
            </a:r>
            <a:r>
              <a:rPr dirty="0" err="1"/>
              <a:t>sistem</a:t>
            </a:r>
            <a:r>
              <a:rPr dirty="0"/>
              <a:t> CR </a:t>
            </a:r>
            <a:r>
              <a:rPr dirty="0" err="1"/>
              <a:t>portabil</a:t>
            </a:r>
            <a:r>
              <a:rPr lang="ro-RO" dirty="0"/>
              <a:t> pentru imbinări sudate</a:t>
            </a:r>
            <a:endParaRPr dirty="0"/>
          </a:p>
          <a:p>
            <a:r>
              <a:rPr dirty="0"/>
              <a:t>• HPX-DR 3543: detector DR de </a:t>
            </a:r>
            <a:r>
              <a:rPr dirty="0" err="1"/>
              <a:t>mari</a:t>
            </a:r>
            <a:r>
              <a:rPr dirty="0"/>
              <a:t> </a:t>
            </a:r>
            <a:r>
              <a:rPr dirty="0" err="1"/>
              <a:t>dimensiuni</a:t>
            </a:r>
            <a:r>
              <a:rPr lang="ro-RO" dirty="0"/>
              <a:t> pentru detectarea coroziunii sub izolație (CUI)</a:t>
            </a:r>
            <a:endParaRPr dirty="0"/>
          </a:p>
          <a:p>
            <a:r>
              <a:rPr dirty="0"/>
              <a:t>• HPX-ARC: </a:t>
            </a:r>
            <a:r>
              <a:rPr lang="ro-RO" dirty="0"/>
              <a:t>DR flexibil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t>HPX-PRO – Calitate CR portabilă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/>
          <a:p>
            <a:r>
              <a:t>- CR portabil cu scanner ușor și sistem compact.</a:t>
            </a:r>
          </a:p>
          <a:p>
            <a:r>
              <a:t>- Rezultate excelente pentru suduri, chiar și în medii greu accesibile.</a:t>
            </a:r>
          </a:p>
          <a:p>
            <a:r>
              <a:t>- Ușor de utilizat, fără substanțe chimice.</a:t>
            </a:r>
          </a:p>
          <a:p>
            <a:r>
              <a:t>- Ideal pentru intervenții în rafinării, centrale, conducte.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D838B1-B8E6-FE07-E800-B47EC9A1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r="4512" b="3"/>
          <a:stretch>
            <a:fillRect/>
          </a:stretch>
        </p:blipFill>
        <p:spPr bwMode="auto">
          <a:xfrm>
            <a:off x="6172199" y="1825625"/>
            <a:ext cx="4724400" cy="4117975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6D8A6-85C6-F9D9-F9D1-7EC452143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502E3-8F15-D5A0-1B5C-94E2129D2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dirty="0"/>
              <a:t>HPX-PRO – </a:t>
            </a:r>
            <a:r>
              <a:rPr lang="ro-RO" dirty="0"/>
              <a:t>suduri, suduri și suduri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9F879-E5EC-3A68-3829-0158146BA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388" y="1828800"/>
            <a:ext cx="5695224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22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7C690-127B-208D-CFAA-698CAD522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21291-581F-0C44-E201-6B6905290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dirty="0"/>
              <a:t>HPX-PRO – </a:t>
            </a:r>
            <a:r>
              <a:rPr lang="ro-RO" dirty="0"/>
              <a:t>suduri, suduri și suduri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AE9D6-8243-BC0E-318E-6741213BF1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17"/>
          <a:stretch>
            <a:fillRect/>
          </a:stretch>
        </p:blipFill>
        <p:spPr>
          <a:xfrm>
            <a:off x="1295400" y="1828800"/>
            <a:ext cx="96012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59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A5EA1-1FA9-A208-55E9-DB84E8670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6D414-154D-C6F1-B951-C8C4596F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dirty="0"/>
              <a:t>HPX-PRO – </a:t>
            </a:r>
            <a:r>
              <a:rPr lang="ro-RO" dirty="0"/>
              <a:t>suduri, suduri și suduri</a:t>
            </a:r>
            <a:endParaRPr dirty="0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8FD070B0-810F-0C56-DD0D-047B907F9A98}"/>
              </a:ext>
            </a:extLst>
          </p:cNvPr>
          <p:cNvGrpSpPr/>
          <p:nvPr/>
        </p:nvGrpSpPr>
        <p:grpSpPr>
          <a:xfrm>
            <a:off x="4121279" y="1828800"/>
            <a:ext cx="3949442" cy="4114800"/>
            <a:chOff x="3886200" y="1600200"/>
            <a:chExt cx="4999285" cy="5208598"/>
          </a:xfrm>
        </p:grpSpPr>
        <p:pic>
          <p:nvPicPr>
            <p:cNvPr id="4" name="Picture 3" descr="2.5 sch80 Xray 1T FM2.jpg">
              <a:extLst>
                <a:ext uri="{FF2B5EF4-FFF2-40B4-BE49-F238E27FC236}">
                  <a16:creationId xmlns:a16="http://schemas.microsoft.com/office/drawing/2014/main" id="{AAF7C427-239F-5752-843D-29CD3F48C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49812"/>
            <a:stretch>
              <a:fillRect/>
            </a:stretch>
          </p:blipFill>
          <p:spPr>
            <a:xfrm>
              <a:off x="3886200" y="1600200"/>
              <a:ext cx="4999285" cy="520859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4967AC-06DC-3916-2225-A6BF96CE74AC}"/>
                </a:ext>
              </a:extLst>
            </p:cNvPr>
            <p:cNvSpPr/>
            <p:nvPr/>
          </p:nvSpPr>
          <p:spPr>
            <a:xfrm>
              <a:off x="7010400" y="1676400"/>
              <a:ext cx="1828800" cy="685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1581720"/>
      </p:ext>
    </p:extLst>
  </p:cSld>
  <p:clrMapOvr>
    <a:masterClrMapping/>
  </p:clrMapOvr>
</p:sld>
</file>

<file path=ppt/theme/theme1.xml><?xml version="1.0" encoding="utf-8"?>
<a:theme xmlns:a="http://schemas.openxmlformats.org/drawingml/2006/main" name="Linie roși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413_TF03031023" id="{A0C3DEDE-9C8F-46B3-BC75-C116FBEA3C00}" vid="{90D4E2B0-A50B-4CEA-B4A5-B7F8973D9A97}"/>
    </a:ext>
  </a:extLst>
</a:theme>
</file>

<file path=ppt/theme/theme2.xml><?xml version="1.0" encoding="utf-8"?>
<a:theme xmlns:a="http://schemas.openxmlformats.org/drawingml/2006/main" name="Temă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ă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Prezentare de afaceri cu linie roșie (ecran lat)</Template>
  <TotalTime>227</TotalTime>
  <Words>1378</Words>
  <Application>Microsoft Office PowerPoint</Application>
  <PresentationFormat>Widescreen</PresentationFormat>
  <Paragraphs>133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Cambria</vt:lpstr>
      <vt:lpstr>Linie roșie business 16x9</vt:lpstr>
      <vt:lpstr>Soluții portabile și performante pentru CND modern</vt:lpstr>
      <vt:lpstr>Soluții portabile și performante pentru CND modern – CONȚINUT</vt:lpstr>
      <vt:lpstr>Radiografie digitală – Rapidă, sigură, eficientă</vt:lpstr>
      <vt:lpstr>Radiografie digitală – Rapidă, sigură, eficientă</vt:lpstr>
      <vt:lpstr>Soluții Carestream NDT – Mobilitate și Performanță</vt:lpstr>
      <vt:lpstr>HPX-PRO – Calitate CR portabilă</vt:lpstr>
      <vt:lpstr>HPX-PRO – suduri, suduri și suduri</vt:lpstr>
      <vt:lpstr>HPX-PRO – suduri, suduri și suduri</vt:lpstr>
      <vt:lpstr>HPX-PRO – suduri, suduri și suduri</vt:lpstr>
      <vt:lpstr>HPX-DR 3543 – Performanță în aplicații industriale de coroziune</vt:lpstr>
      <vt:lpstr>HPX-DR 3543 – fundamentul evaluării grosimii peretelui</vt:lpstr>
      <vt:lpstr>HPX-DR 3543 – eficiență operațională maximă</vt:lpstr>
      <vt:lpstr>HPX-ARC – flexibilitatea radiografiei directe</vt:lpstr>
      <vt:lpstr>HPX-ARC - exemple</vt:lpstr>
      <vt:lpstr>HPX-ARC – expunere / imagine digitala</vt:lpstr>
      <vt:lpstr>Analizoare SciAps – Portabilitate și Precizie pentru CND</vt:lpstr>
      <vt:lpstr>Analizoare SciAps – Portabilitate și Precizie pentru CND</vt:lpstr>
      <vt:lpstr>Modele SciAps – Eficiență adaptată aplicației</vt:lpstr>
      <vt:lpstr>Aplicații specifice în CND și reciclare</vt:lpstr>
      <vt:lpstr>SciAps x-200- Spectrometru XRF versatil și de încredere</vt:lpstr>
      <vt:lpstr>SciAps X-550 - Ultra rapid pentru aluminiu și aliaje ușoare</vt:lpstr>
      <vt:lpstr>SCIAPS X-50 - Soluția ideală pentru testarea șpanului și așchiilor de aliaj</vt:lpstr>
      <vt:lpstr>SCIAPS Z-70 - Analizor LIBS universal pentru identificare rapidă de metale</vt:lpstr>
      <vt:lpstr>Sciaps Z-901 - Analizor LIBS portabil pentru elemente ușoare (Li, Be)</vt:lpstr>
      <vt:lpstr>Sciaps Z-902 C+ - Analizor LIBS pentru determinarea precisă a carbonului</vt:lpstr>
      <vt:lpstr>SCIAPS Z-901 CSI - Analizor LIBS portabil pentru carbon și siliciu</vt:lpstr>
      <vt:lpstr>Protecția detectorului XRF – Noutăți 2025</vt:lpstr>
      <vt:lpstr>PROMAG AD-3 – JUG MAGNETIC portabil</vt:lpstr>
      <vt:lpstr>PROMAG AD-3 – Soluție electromagnetică portabilă</vt:lpstr>
      <vt:lpstr>De ce PROMAG AD-3?</vt:lpstr>
      <vt:lpstr>Design avansat și multifuncțional</vt:lpstr>
      <vt:lpstr>VĂ MULȚUMESC!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Attila Orban</dc:creator>
  <cp:lastModifiedBy>Endre Kristof</cp:lastModifiedBy>
  <cp:revision>14</cp:revision>
  <dcterms:created xsi:type="dcterms:W3CDTF">2025-06-13T10:43:50Z</dcterms:created>
  <dcterms:modified xsi:type="dcterms:W3CDTF">2025-06-17T18:54:51Z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